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9" r:id="rId3"/>
    <p:sldId id="337" r:id="rId4"/>
    <p:sldId id="257" r:id="rId5"/>
    <p:sldId id="327" r:id="rId6"/>
    <p:sldId id="326" r:id="rId7"/>
    <p:sldId id="273" r:id="rId8"/>
    <p:sldId id="322" r:id="rId9"/>
    <p:sldId id="321" r:id="rId10"/>
    <p:sldId id="328" r:id="rId11"/>
    <p:sldId id="319" r:id="rId12"/>
    <p:sldId id="274" r:id="rId13"/>
    <p:sldId id="261" r:id="rId14"/>
    <p:sldId id="334" r:id="rId15"/>
    <p:sldId id="277" r:id="rId16"/>
    <p:sldId id="324" r:id="rId17"/>
    <p:sldId id="260" r:id="rId18"/>
    <p:sldId id="262" r:id="rId19"/>
    <p:sldId id="301" r:id="rId20"/>
    <p:sldId id="343" r:id="rId21"/>
    <p:sldId id="340" r:id="rId22"/>
    <p:sldId id="341" r:id="rId23"/>
    <p:sldId id="332" r:id="rId24"/>
    <p:sldId id="280" r:id="rId25"/>
    <p:sldId id="342" r:id="rId26"/>
    <p:sldId id="344" r:id="rId27"/>
    <p:sldId id="266" r:id="rId28"/>
    <p:sldId id="265" r:id="rId29"/>
    <p:sldId id="296" r:id="rId30"/>
    <p:sldId id="267" r:id="rId31"/>
    <p:sldId id="297" r:id="rId32"/>
    <p:sldId id="294" r:id="rId33"/>
    <p:sldId id="330" r:id="rId34"/>
    <p:sldId id="329" r:id="rId35"/>
    <p:sldId id="268" r:id="rId36"/>
    <p:sldId id="331" r:id="rId37"/>
    <p:sldId id="315" r:id="rId38"/>
    <p:sldId id="316" r:id="rId39"/>
    <p:sldId id="336" r:id="rId40"/>
    <p:sldId id="295" r:id="rId41"/>
    <p:sldId id="338" r:id="rId42"/>
    <p:sldId id="320" r:id="rId43"/>
    <p:sldId id="3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35F6D5-F538-46CC-8777-C1F25237DCC3}">
          <p14:sldIdLst>
            <p14:sldId id="256"/>
          </p14:sldIdLst>
        </p14:section>
        <p14:section name="Math Review" id="{6795E90D-71C0-4CE3-AD07-C69CAC1FCA34}">
          <p14:sldIdLst>
            <p14:sldId id="299"/>
          </p14:sldIdLst>
        </p14:section>
        <p14:section name="Fluid Simulation" id="{38626BE5-E505-4678-92E6-19938A6E1AB7}">
          <p14:sldIdLst>
            <p14:sldId id="337"/>
            <p14:sldId id="257"/>
            <p14:sldId id="327"/>
            <p14:sldId id="326"/>
          </p14:sldIdLst>
        </p14:section>
        <p14:section name="Single Particle Principles" id="{5FEBF88B-518C-4233-A5B8-34C6C80B9936}">
          <p14:sldIdLst>
            <p14:sldId id="273"/>
            <p14:sldId id="322"/>
            <p14:sldId id="321"/>
            <p14:sldId id="328"/>
            <p14:sldId id="319"/>
          </p14:sldIdLst>
        </p14:section>
        <p14:section name="Millennium Prize Problems" id="{AF07CFFD-F2C6-4B91-8C72-7DDC3C16A652}">
          <p14:sldIdLst>
            <p14:sldId id="274"/>
          </p14:sldIdLst>
        </p14:section>
        <p14:section name="Navier-Stokes" id="{6E7B58F4-B6E3-4296-A057-B465DEFAB490}">
          <p14:sldIdLst>
            <p14:sldId id="261"/>
            <p14:sldId id="334"/>
            <p14:sldId id="277"/>
            <p14:sldId id="324"/>
          </p14:sldIdLst>
        </p14:section>
        <p14:section name="Density Calculation" id="{2AEADF40-A8EF-42AB-9169-2C016C1C91F7}">
          <p14:sldIdLst>
            <p14:sldId id="260"/>
            <p14:sldId id="262"/>
            <p14:sldId id="301"/>
            <p14:sldId id="343"/>
            <p14:sldId id="340"/>
            <p14:sldId id="341"/>
            <p14:sldId id="332"/>
            <p14:sldId id="280"/>
            <p14:sldId id="342"/>
            <p14:sldId id="344"/>
          </p14:sldIdLst>
        </p14:section>
        <p14:section name="Advection" id="{4EEA65C9-785B-448A-A226-7B6174BD4CA7}">
          <p14:sldIdLst>
            <p14:sldId id="266"/>
            <p14:sldId id="265"/>
            <p14:sldId id="296"/>
            <p14:sldId id="267"/>
          </p14:sldIdLst>
        </p14:section>
        <p14:section name="Velocity Calculation" id="{5F8482A9-1F4A-40C5-90B1-7BC17FC751DB}">
          <p14:sldIdLst>
            <p14:sldId id="297"/>
            <p14:sldId id="294"/>
          </p14:sldIdLst>
        </p14:section>
        <p14:section name="Projection" id="{F3805004-7260-4381-9318-2C8203FA1BBB}">
          <p14:sldIdLst>
            <p14:sldId id="330"/>
            <p14:sldId id="329"/>
            <p14:sldId id="268"/>
            <p14:sldId id="331"/>
            <p14:sldId id="315"/>
            <p14:sldId id="316"/>
            <p14:sldId id="336"/>
            <p14:sldId id="295"/>
            <p14:sldId id="338"/>
          </p14:sldIdLst>
        </p14:section>
        <p14:section name="Reference" id="{D042869C-80C6-4DAE-BE59-D9365F269DEB}">
          <p14:sldIdLst>
            <p14:sldId id="320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77" autoAdjust="0"/>
  </p:normalViewPr>
  <p:slideViewPr>
    <p:cSldViewPr snapToGrid="0">
      <p:cViewPr varScale="1">
        <p:scale>
          <a:sx n="95" d="100"/>
          <a:sy n="95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EEE3F-51D6-46C1-B560-AA3F4141A3C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5FDE9-9B5A-4463-8A78-F02A404A0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0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dge_theory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Mathematical Reminder of operations we are going to use; </a:t>
            </a:r>
            <a:br>
              <a:rPr lang="en-US" dirty="0"/>
            </a:br>
            <a:r>
              <a:rPr lang="en-US" dirty="0"/>
              <a:t>1. Gradient operator</a:t>
            </a:r>
            <a:br>
              <a:rPr lang="en-US" dirty="0"/>
            </a:br>
            <a:r>
              <a:rPr lang="en-US" dirty="0"/>
              <a:t>2. Divergence operator </a:t>
            </a:r>
          </a:p>
          <a:p>
            <a:r>
              <a:rPr lang="en-US" dirty="0"/>
              <a:t>3. Laplacian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Two different methods are used to create a fluid simulation; Lagrangian and Eulerian</a:t>
            </a:r>
          </a:p>
          <a:p>
            <a:r>
              <a:rPr lang="en-US" b="1" dirty="0"/>
              <a:t>Lagrangian: </a:t>
            </a:r>
            <a:r>
              <a:rPr lang="en-US" dirty="0"/>
              <a:t>describes motion as points travel around space over time (Particles View).</a:t>
            </a:r>
          </a:p>
          <a:p>
            <a:r>
              <a:rPr lang="en-US" b="1" dirty="0"/>
              <a:t>Eulerian: </a:t>
            </a:r>
            <a:r>
              <a:rPr lang="en-US" dirty="0"/>
              <a:t>describes motion as the change of velocity field in a stationary domain (Grid View)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guys heard about P versus NP in Model Of Computation course. </a:t>
            </a:r>
          </a:p>
          <a:p>
            <a:r>
              <a:rPr lang="en-US" dirty="0"/>
              <a:t>Fluid simulation is based on Navier-strokes equations, and there is a prize of 1 million dollar to find a solution of this problem.</a:t>
            </a:r>
          </a:p>
          <a:p>
            <a:r>
              <a:rPr lang="en-US" dirty="0"/>
              <a:t>People tried to solve few approaches hoping to get a clear answer and solution of this problem, for example:</a:t>
            </a:r>
            <a:br>
              <a:rPr lang="en-US" dirty="0"/>
            </a:br>
            <a:r>
              <a:rPr lang="en-US" dirty="0"/>
              <a:t>1. Weak Navier Strokes</a:t>
            </a:r>
            <a:br>
              <a:rPr lang="en-US" dirty="0"/>
            </a:br>
            <a:r>
              <a:rPr lang="en-US" dirty="0"/>
              <a:t>2. Differential Geometry to show that the fluid travel in certain paths</a:t>
            </a:r>
            <a:br>
              <a:rPr lang="en-US" dirty="0"/>
            </a:br>
            <a:r>
              <a:rPr lang="en-US" dirty="0"/>
              <a:t>3. Probabilistic analysis on fluid motion that predicts how the fluid travel</a:t>
            </a:r>
            <a:br>
              <a:rPr lang="en-US" dirty="0"/>
            </a:br>
            <a:r>
              <a:rPr lang="en-US" dirty="0"/>
              <a:t>yet all failed to find a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equation for a density moving through the velocity field: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should follow the velocity field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Advection.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may diffuse at a certain rate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Diffuse.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increases due to sources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equation for a velocity moving along it’s velocity field: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oving a velocity field over itself 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Self-advection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 simple </a:t>
            </a:r>
            <a:r>
              <a:rPr lang="en-US" dirty="0">
                <a:effectLst/>
              </a:rPr>
              <a:t>Kinetic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friction force that applies to the velocity field called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viscous diffusion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/>
              <a:t>velocity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increases due to sources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0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Navier-Stokes Equations Condition, NO DIVEERGENCE ALLOWED! Convergence must be nullified sustaining CURLS only!.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Newtonian fluid 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is one whose viscosity is not affected by shear rate.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Isothermal</a:t>
            </a:r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 fluid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doesn’t undergo temperature to any processes occurring.</a:t>
            </a:r>
          </a:p>
          <a:p>
            <a:r>
              <a:rPr lang="en-US" b="1" dirty="0"/>
              <a:t>Continuous fluid, </a:t>
            </a:r>
            <a:r>
              <a:rPr lang="en-US" b="0" dirty="0"/>
              <a:t>I think you all get what I mean, it’s a fluid Afterall</a:t>
            </a:r>
          </a:p>
          <a:p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Incompressible fluid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, a fluid that can not be compressed not any under circumstances.</a:t>
            </a:r>
            <a:endParaRPr lang="en-US" b="1" i="0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previously mentioned, Navier strokes consist of 3 different steps that applied to density and velocity.</a:t>
            </a:r>
          </a:p>
          <a:p>
            <a:pPr marL="228600" indent="-228600">
              <a:buAutoNum type="arabicPeriod"/>
            </a:pPr>
            <a:r>
              <a:rPr lang="en-US" dirty="0"/>
              <a:t>Adding Forces – External force</a:t>
            </a:r>
          </a:p>
          <a:p>
            <a:pPr marL="228600" indent="-228600">
              <a:buAutoNum type="arabicPeriod"/>
            </a:pPr>
            <a:r>
              <a:rPr lang="en-US" dirty="0"/>
              <a:t>Diffuse – Fluid scatter force</a:t>
            </a:r>
          </a:p>
          <a:p>
            <a:pPr marL="228600" indent="-228600">
              <a:buAutoNum type="arabicPeriod"/>
            </a:pPr>
            <a:r>
              <a:rPr lang="en-US" dirty="0"/>
              <a:t>Advection – Fluid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7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common methods to add forces to the fluid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Attempt was written in the article is Sum of differences between cell and it’s 4 neighbors.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Attempt was written in the article is Weight Average between cell’s neighbors.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1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various uses of Fluid Simulation in daily life such as predicting water current, simulating air pressure on airplane pre-flight and forecast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1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instead of just using the current values to calculate the next values.</a:t>
            </a: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we try to find the next values which when rewinded </a:t>
            </a:r>
            <a:r>
              <a:rPr lang="en-US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back in time 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results in the current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0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Using this trick, it will not overshoot the target value but converge to it </a:t>
            </a:r>
            <a: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  <a:t>no matter how big k is. Yet, it presents another problem,</a:t>
            </a:r>
            <a:b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  <a:t>We would need to know the next iteration surrounding which we obviously don’t know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8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Equation System (SPARSE MATRIX)</a:t>
                </a:r>
                <a:r>
                  <a:rPr lang="en-US" baseline="0" dirty="0"/>
                  <a:t> - </a:t>
                </a:r>
                <a:r>
                  <a:rPr lang="en-US" dirty="0"/>
                  <a:t>Let’ s Expand the expression once again by compensate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Yet, we want the computer to be able to solve these equation no matter what the values are. So, we used Iterative </a:t>
                </a:r>
                <a:r>
                  <a:rPr lang="en-US" b="1" dirty="0"/>
                  <a:t>Gauss Seidel Relaxation that can approximate what the solutions are.</a:t>
                </a:r>
              </a:p>
              <a:p>
                <a:r>
                  <a:rPr lang="en-US" b="0" dirty="0"/>
                  <a:t>We notice that </a:t>
                </a:r>
                <a:r>
                  <a:rPr lang="en-US" b="0" dirty="0">
                    <a:effectLst/>
                    <a:latin typeface="Roboto" panose="02000000000000000000" pitchFamily="2" charset="0"/>
                  </a:rPr>
                  <a:t>coefficients are added up and then multiplied by k divided by 4 making it smaller than the dominator 1 + k</a:t>
                </a:r>
                <a:br>
                  <a:rPr lang="en-US" b="0" dirty="0">
                    <a:effectLst/>
                    <a:latin typeface="Roboto" panose="02000000000000000000" pitchFamily="2" charset="0"/>
                  </a:rPr>
                </a:b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Equation System (SPARSE MATRIX)</a:t>
                </a:r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𝐴𝑥=𝐵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8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Example of System of equations</a:t>
            </a:r>
          </a:p>
          <a:p>
            <a:pPr marL="228600" indent="-228600">
              <a:buAutoNum type="arabicPeriod"/>
            </a:pPr>
            <a:r>
              <a:rPr lang="en-US" dirty="0"/>
              <a:t>Each equation solved for correspond variable</a:t>
            </a:r>
          </a:p>
          <a:p>
            <a:pPr marL="228600" indent="-228600">
              <a:buAutoNum type="arabicPeriod"/>
            </a:pPr>
            <a:r>
              <a:rPr lang="en-US" dirty="0"/>
              <a:t>Iterative solver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Conditions for use: </a:t>
            </a:r>
            <a:br>
              <a:rPr lang="en-US" dirty="0"/>
            </a:br>
            <a:r>
              <a:rPr lang="en-US" dirty="0"/>
              <a:t>1. The Matrix must be strictly diagonally dominant which mean the 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coefficients that lie on the diagonal </a:t>
            </a:r>
            <a:r>
              <a:rPr lang="en-US" b="0" dirty="0">
                <a:effectLst/>
                <a:latin typeface="Roboto" panose="02000000000000000000" pitchFamily="2" charset="0"/>
              </a:rPr>
              <a:t>must have a magnitude that's larger than the sum of the magnitudes of all the other coefficients in that row.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6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next for Bug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75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clear disadvantage of SOD Diffuse over Jos Stam diffuse where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high enough to overshoot it’s expected/promised value</a:t>
                </a:r>
              </a:p>
              <a:p>
                <a:r>
                  <a:rPr lang="en-US" dirty="0"/>
                  <a:t>SOD lacks stability issues and inaccuracy calculations, Convergence and Physical Realism for fluid behavior.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clear disadvantage of SOD Diffuse over Jos Stam diffuse where a </a:t>
                </a:r>
                <a:r>
                  <a:rPr lang="en-US" b="0" i="0">
                    <a:latin typeface="Cambria Math" panose="02040503050406030204" pitchFamily="18" charset="0"/>
                  </a:rPr>
                  <a:t>𝑘</a:t>
                </a:r>
                <a:r>
                  <a:rPr lang="en-US" dirty="0"/>
                  <a:t> is high enough to overshoot it’s expected/promised value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62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same concept of rewind back in time, we use the standard formula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Forward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advection</a:t>
                </a:r>
                <a:r>
                  <a:rPr lang="en-US" b="1" dirty="0"/>
                  <a:t> </a:t>
                </a:r>
                <a:r>
                  <a:rPr lang="en-US" b="0" dirty="0"/>
                  <a:t>calculation is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moving a quantity from point P to points A,B,C and D while in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reverse advection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instead of moving the point forward in space, we invert the velocity and find the source point in the opposite direction, essentially back in time. </a:t>
                </a:r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same concept of rewind back in time, we use the standard formula of </a:t>
                </a:r>
                <a:r>
                  <a:rPr lang="en-US" b="0" i="0">
                    <a:latin typeface="Cambria Math" panose="02040503050406030204" pitchFamily="18" charset="0"/>
                  </a:rPr>
                  <a:t>[𝑖,𝑗]_(𝑛+1)=[𝑖,𝑗]_𝑛+𝑣_𝑛⋅𝑑𝑡.</a:t>
                </a:r>
                <a:endParaRPr lang="en-US" b="0" dirty="0"/>
              </a:p>
              <a:p>
                <a:r>
                  <a:rPr lang="en-US" b="1" dirty="0"/>
                  <a:t>Forward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advection</a:t>
                </a:r>
                <a:r>
                  <a:rPr lang="en-US" b="1" dirty="0"/>
                  <a:t> </a:t>
                </a:r>
                <a:r>
                  <a:rPr lang="en-US" b="0" dirty="0"/>
                  <a:t>calculation is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moving a quantity from point P to points A,B,C and D while in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reverse advection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instead of moving the point forward in space, we invert the velocity and find the source point in the opposite direction, essentially back in time. </a:t>
                </a:r>
                <a:br>
                  <a:rPr lang="en-US" b="0" dirty="0"/>
                </a:br>
                <a:endParaRPr lang="en-US" b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3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forward approach we will use backtrace where we calculate each index where his next value is coming from.</a:t>
            </a:r>
          </a:p>
          <a:p>
            <a:r>
              <a:rPr lang="en-US" dirty="0"/>
              <a:t>Jos Stams main advantages lie in its stability, accuracy, ability to maintain sharp interfaces, conservation properties, and effectiveness in handling complex 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91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computing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we can easily compute</a:t>
                </a:r>
                <a:r>
                  <a:rPr lang="en-US" baseline="0" dirty="0"/>
                  <a:t> the values that to be moved in this 4 cells that one of them would be the actually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(timestep is really small)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computing the new </a:t>
                </a:r>
                <a:r>
                  <a:rPr lang="en-US" b="0" i="0">
                    <a:latin typeface="Cambria Math" panose="02040503050406030204" pitchFamily="18" charset="0"/>
                  </a:rPr>
                  <a:t>𝑝′</a:t>
                </a:r>
                <a:r>
                  <a:rPr lang="en-US" dirty="0"/>
                  <a:t> we can easily compute</a:t>
                </a:r>
                <a:r>
                  <a:rPr lang="en-US" baseline="0" dirty="0"/>
                  <a:t> the values that to be moved in this 4 cells that one of them would be the actually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𝑝^′</a:t>
                </a:r>
                <a:r>
                  <a:rPr lang="en-US" dirty="0"/>
                  <a:t> (timestep is really small)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2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rules for bounding box/domain behavior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4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Fluid simulation usages: </a:t>
            </a:r>
          </a:p>
          <a:p>
            <a:r>
              <a:rPr lang="en-US" dirty="0"/>
              <a:t>1. Fluid Dynamic Simulation </a:t>
            </a:r>
          </a:p>
          <a:p>
            <a:r>
              <a:rPr lang="en-US" dirty="0"/>
              <a:t>2. Gas and smoke</a:t>
            </a:r>
          </a:p>
          <a:p>
            <a:r>
              <a:rPr lang="en-US" dirty="0"/>
              <a:t>3. Fire &amp; Nebula, </a:t>
            </a:r>
          </a:p>
          <a:p>
            <a:r>
              <a:rPr lang="en-US" dirty="0"/>
              <a:t>4. Dye and Texture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4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previously mentioned, Navier strokes consist of 3 different steps that applied to density and velocity.</a:t>
            </a:r>
          </a:p>
          <a:p>
            <a:pPr marL="228600" indent="-228600">
              <a:buAutoNum type="arabicPeriod"/>
            </a:pPr>
            <a:r>
              <a:rPr lang="en-US" dirty="0"/>
              <a:t>Adding Forces – External force</a:t>
            </a:r>
          </a:p>
          <a:p>
            <a:pPr marL="228600" indent="-228600">
              <a:buAutoNum type="arabicPeriod"/>
            </a:pPr>
            <a:r>
              <a:rPr lang="en-US" dirty="0"/>
              <a:t>Diffuse – Fluid scatter force</a:t>
            </a:r>
          </a:p>
          <a:p>
            <a:pPr marL="228600" indent="-228600">
              <a:buAutoNum type="arabicPeriod"/>
            </a:pPr>
            <a:r>
              <a:rPr lang="en-US" dirty="0"/>
              <a:t>Advection – Fluid Pressure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3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5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our diffuse calculation precise? Why not? </a:t>
            </a:r>
            <a:br>
              <a:rPr lang="en-US" dirty="0"/>
            </a:br>
            <a:r>
              <a:rPr lang="en-US" dirty="0"/>
              <a:t>Inaccuracies leads to bugs and errors in simulation, therefore containing the condition is must and this step is all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3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odge theory"/>
              </a:rPr>
              <a:t> Hodge theory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generalizing Helmholtz decomposition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08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first discuss of what we have and what is the domain of Fluid Simulation. </a:t>
            </a:r>
          </a:p>
          <a:p>
            <a:r>
              <a:rPr lang="en-US" dirty="0"/>
              <a:t>Let’s say you brought a cup of water and start steering it around or pouring out from the water-cooling machine.</a:t>
            </a:r>
          </a:p>
          <a:p>
            <a:r>
              <a:rPr lang="en-US" dirty="0"/>
              <a:t>You be noticing two variables for the movement; velocity and density of particle.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different variables that define a fluid motion on 2d plane; Density and Velocity.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the fluid movement across, let’s dive in a single particle movement.</a:t>
            </a:r>
          </a:p>
          <a:p>
            <a:r>
              <a:rPr lang="en-US" dirty="0"/>
              <a:t>Pressure, Viscosity and External are mainly used for simulation.</a:t>
            </a:r>
          </a:p>
          <a:p>
            <a:endParaRPr lang="en-US" dirty="0"/>
          </a:p>
          <a:p>
            <a:r>
              <a:rPr lang="en-US" dirty="0"/>
              <a:t>1. External can be depicted as particles gravity, earth gravity or force labels.</a:t>
            </a:r>
          </a:p>
          <a:p>
            <a:r>
              <a:rPr lang="en-US" dirty="0"/>
              <a:t>2. Viscosity is resulted by static or </a:t>
            </a:r>
            <a:r>
              <a:rPr lang="en-US" dirty="0">
                <a:effectLst/>
              </a:rPr>
              <a:t>Kinetic friction presented as resistance of fluid motion.</a:t>
            </a:r>
          </a:p>
          <a:p>
            <a:r>
              <a:rPr lang="en-US" dirty="0">
                <a:effectLst/>
              </a:rPr>
              <a:t>3. Pressure is resulted by the tension between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2</a:t>
            </a:r>
            <a:r>
              <a:rPr lang="en-US" baseline="30000" dirty="0"/>
              <a:t>nd</a:t>
            </a:r>
            <a:r>
              <a:rPr lang="en-US" dirty="0"/>
              <a:t> Newton Law, sum of the forces equal to multiplication of mass and acceleration vector.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8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By Volume of each particle, we get: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29C7-2F72-6F43-971F-8F5024C3E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D967A-61BE-9B03-12F0-2D29EBC3B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77E4-E134-7AF5-6394-C76FFFFA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870E-5D8C-E7FF-FA3A-AACD5B48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3B2EF-BF35-5A02-791C-67C4008B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78FE-FAD0-B3B1-91FA-F087489E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A2EFF-EAA7-E69B-1F8F-AEEC72469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E6F6-EF75-7909-AEC1-40DA0CDD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5D448-2801-275E-7D97-997AFB68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DC32-5209-AD89-1027-5C195277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AD1B5-4C86-90A8-619A-D570A1A00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0D908-527F-C5AD-D085-D52332B1E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E2AC5-F56E-5BF5-759C-511D5AB5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C1EF7-20C1-C19A-88E7-DFA2F5A6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41DD4-76B6-6114-95F0-04045412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0320-F001-66FF-A4B0-ABEAE56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6E5B-D31B-D80C-BAB6-F5FF59FCE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78D6-FFB3-606D-EA38-3ACF4D31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1178-B928-0A75-A894-458BFA76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5BDB6-2E23-E1F6-A4A7-911D227F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7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D65A-A75E-24E4-CA19-97F1DDCF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D353F-163A-8782-4412-346623367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7CFC-59BD-9D7E-50AE-1D90DF99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DCA8-A3EC-C7CF-4562-8E022BB4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789F-C720-038B-5EFD-0C5A7D29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15B2-2B20-BEC7-E2F9-C9ED67A2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5E8A3-4500-4B31-F2F6-2CD08870D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B36F-5C59-E4E9-E033-5BAE312D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3E926-57A4-D083-F677-635A98B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19798-BEDD-2F3C-3B33-2690311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53B4-6FB7-8246-408F-66B607C4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D118-0061-FC84-354B-8D682EC6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D17C5-4AC7-8BCD-A5DA-9CA4F6C3B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1B34-D3D9-041B-7FB3-24235E45C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50FBB-6A7F-250A-7F81-18474ABB4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2065C-2E14-08B1-DA46-C7165E4C3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79461-CD20-DEA6-5518-081ADEA1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F1B7B-9895-34B1-A53A-B0260FC3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299F7-B137-A77E-F42B-F7C8F5C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4517-0A54-EF05-AAB0-D06DD56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96678-6628-3551-9E80-F206EBCC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09DA4-79F4-EB41-9B8A-3ECE0302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6EC43-9ECE-089E-8934-DF77413F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19B4E-80BC-3ABA-61EF-9F096C63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11D2-1018-9480-8B13-B026EC3E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02B7-55AE-FE01-0B4B-CFC1D16C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A65E-A842-ECAE-A5EE-A50E0105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7127-9210-1492-D753-F52D273B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850E-151E-31DD-8A7E-5343D2AE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F4D4B-1C26-BCF1-3D04-99A98C57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20860-1840-99BE-67CE-55DCF6CE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EE0F6-10D8-3CD5-6C4A-84D73FEA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62B8-662D-3DA5-92AB-595194F7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CDAF0-68B1-0332-5A56-3B8F3F213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D9CF-9AEB-B132-4C9E-2429BE7AB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9745-9725-1262-30EC-85CF0B34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5CAFD-642F-15AE-3DB5-1D7FC7C0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F78DE-7117-35F5-A0EA-5DD757B5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7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0FB00-80CF-01AE-EFED-692A56C4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9EFB-E6D5-FCD9-1C99-5251A37BA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5AD67-68D8-8793-D149-4385FB417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BF23B-1DFC-4E22-AC22-FFB11943C0B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528D-73E0-BC82-CA7C-793E499B3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9D646-ADF9-781E-1F53-6C9DD4125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youtube.com/watch?v=rB83DpBJQs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gnarokFate/FluidSimul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.li/fluid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mandaghassaei.com/gpu-io/examples/fluid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0328-5507-463B-D632-4A1FC293E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77C2A-8614-7933-864D-DB84BA4EB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09744"/>
            <a:ext cx="4572000" cy="448056"/>
          </a:xfrm>
        </p:spPr>
        <p:txBody>
          <a:bodyPr/>
          <a:lstStyle/>
          <a:p>
            <a:r>
              <a:rPr lang="en-US" dirty="0"/>
              <a:t>Lecturer: Bashar Beshoti</a:t>
            </a:r>
          </a:p>
        </p:txBody>
      </p:sp>
    </p:spTree>
    <p:extLst>
      <p:ext uri="{BB962C8B-B14F-4D97-AF65-F5344CB8AC3E}">
        <p14:creationId xmlns:p14="http://schemas.microsoft.com/office/powerpoint/2010/main" val="8220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/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/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/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blipFill>
                <a:blip r:embed="rId8"/>
                <a:stretch>
                  <a:fillRect l="-15789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/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5723FB-E866-5CF9-84B2-3CEDA6E606C5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E46D76-6AC8-9264-F6BE-06BB3B46F2B6}"/>
                  </a:ext>
                </a:extLst>
              </p:cNvPr>
              <p:cNvSpPr txBox="1"/>
              <p:nvPr/>
            </p:nvSpPr>
            <p:spPr>
              <a:xfrm>
                <a:off x="6449951" y="3637530"/>
                <a:ext cx="5663381" cy="9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E46D76-6AC8-9264-F6BE-06BB3B46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51" y="3637530"/>
                <a:ext cx="5663381" cy="938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6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21F-2972-3002-F9C0-9EE320B3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Lagrangian and Eulerian Viewpoints</a:t>
            </a:r>
          </a:p>
        </p:txBody>
      </p:sp>
      <p:pic>
        <p:nvPicPr>
          <p:cNvPr id="4" name="Lagrangian versus Eulerian">
            <a:hlinkClick r:id="" action="ppaction://media"/>
            <a:extLst>
              <a:ext uri="{FF2B5EF4-FFF2-40B4-BE49-F238E27FC236}">
                <a16:creationId xmlns:a16="http://schemas.microsoft.com/office/drawing/2014/main" id="{FF64DDD9-1EE6-CF30-B1F9-EFAB9FE517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r="-1274"/>
          <a:stretch/>
        </p:blipFill>
        <p:spPr>
          <a:xfrm>
            <a:off x="1689266" y="1690688"/>
            <a:ext cx="8813467" cy="4351338"/>
          </a:xfrm>
        </p:spPr>
      </p:pic>
    </p:spTree>
    <p:extLst>
      <p:ext uri="{BB962C8B-B14F-4D97-AF65-F5344CB8AC3E}">
        <p14:creationId xmlns:p14="http://schemas.microsoft.com/office/powerpoint/2010/main" val="483407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AC44-3EF5-BCFE-44BA-03CD1F8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Millennium Prize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6EE2-9EB4-8F9A-9489-23ED1EC7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9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Birch and Swinnerton-Dyer conjecture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Hodge conjecture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Navier–Stokes existence and smoothness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 versus NP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Riemann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Yang–Mills existence and mass gap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Poincare Conjecture (solved at 2010)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F015CD-7733-28B3-DCE1-4DA522A8A4B4}"/>
              </a:ext>
            </a:extLst>
          </p:cNvPr>
          <p:cNvSpPr/>
          <p:nvPr/>
        </p:nvSpPr>
        <p:spPr>
          <a:xfrm>
            <a:off x="1327354" y="2782529"/>
            <a:ext cx="7098891" cy="567813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8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46C2-45F4-B6C6-82D1-48E2F397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96AE8-FBB8-6C48-ACC6-0EC78C3D4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815"/>
          <a:stretch/>
        </p:blipFill>
        <p:spPr>
          <a:xfrm>
            <a:off x="3364682" y="2181186"/>
            <a:ext cx="5462636" cy="1019119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12AF3-0B6E-3E8F-75E7-4694400D9B3F}"/>
              </a:ext>
            </a:extLst>
          </p:cNvPr>
          <p:cNvCxnSpPr>
            <a:cxnSpLocks/>
          </p:cNvCxnSpPr>
          <p:nvPr/>
        </p:nvCxnSpPr>
        <p:spPr>
          <a:xfrm flipH="1">
            <a:off x="3364682" y="3042119"/>
            <a:ext cx="1847398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3C40B-3C5B-9785-4F45-05FE8B7CB3FB}"/>
              </a:ext>
            </a:extLst>
          </p:cNvPr>
          <p:cNvCxnSpPr>
            <a:cxnSpLocks/>
          </p:cNvCxnSpPr>
          <p:nvPr/>
        </p:nvCxnSpPr>
        <p:spPr>
          <a:xfrm flipH="1">
            <a:off x="6236208" y="3042119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DB6B-C194-04C1-6C3B-D1EFBFCCC382}"/>
              </a:ext>
            </a:extLst>
          </p:cNvPr>
          <p:cNvCxnSpPr>
            <a:cxnSpLocks/>
          </p:cNvCxnSpPr>
          <p:nvPr/>
        </p:nvCxnSpPr>
        <p:spPr>
          <a:xfrm>
            <a:off x="8583323" y="3056138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CEFF02-7AC7-8D94-4FD4-BC619AA1D58D}"/>
              </a:ext>
            </a:extLst>
          </p:cNvPr>
          <p:cNvSpPr txBox="1"/>
          <p:nvPr/>
        </p:nvSpPr>
        <p:spPr>
          <a:xfrm>
            <a:off x="2346036" y="4024233"/>
            <a:ext cx="1623831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Advection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E6C81-D66C-A3CC-CD33-76F476B30A01}"/>
              </a:ext>
            </a:extLst>
          </p:cNvPr>
          <p:cNvSpPr txBox="1"/>
          <p:nvPr/>
        </p:nvSpPr>
        <p:spPr>
          <a:xfrm>
            <a:off x="5439184" y="4021286"/>
            <a:ext cx="1252777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Diffuse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2720-5702-D528-A949-CF205E9E05F0}"/>
              </a:ext>
            </a:extLst>
          </p:cNvPr>
          <p:cNvSpPr txBox="1"/>
          <p:nvPr/>
        </p:nvSpPr>
        <p:spPr>
          <a:xfrm>
            <a:off x="8583323" y="4024234"/>
            <a:ext cx="1917812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4AFEA13-B8F0-7DDF-9381-576D63F20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15"/>
          <a:stretch/>
        </p:blipFill>
        <p:spPr>
          <a:xfrm>
            <a:off x="3364682" y="2187419"/>
            <a:ext cx="5462636" cy="97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B46C2-45F4-B6C6-82D1-48E2F397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12AF3-0B6E-3E8F-75E7-4694400D9B3F}"/>
              </a:ext>
            </a:extLst>
          </p:cNvPr>
          <p:cNvCxnSpPr>
            <a:cxnSpLocks/>
          </p:cNvCxnSpPr>
          <p:nvPr/>
        </p:nvCxnSpPr>
        <p:spPr>
          <a:xfrm flipH="1">
            <a:off x="3364682" y="3042119"/>
            <a:ext cx="1847398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3C40B-3C5B-9785-4F45-05FE8B7CB3FB}"/>
              </a:ext>
            </a:extLst>
          </p:cNvPr>
          <p:cNvCxnSpPr>
            <a:cxnSpLocks/>
          </p:cNvCxnSpPr>
          <p:nvPr/>
        </p:nvCxnSpPr>
        <p:spPr>
          <a:xfrm flipH="1">
            <a:off x="6236208" y="3042119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DB6B-C194-04C1-6C3B-D1EFBFCCC382}"/>
              </a:ext>
            </a:extLst>
          </p:cNvPr>
          <p:cNvCxnSpPr>
            <a:cxnSpLocks/>
          </p:cNvCxnSpPr>
          <p:nvPr/>
        </p:nvCxnSpPr>
        <p:spPr>
          <a:xfrm>
            <a:off x="8583323" y="3056138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CEFF02-7AC7-8D94-4FD4-BC619AA1D58D}"/>
              </a:ext>
            </a:extLst>
          </p:cNvPr>
          <p:cNvSpPr txBox="1"/>
          <p:nvPr/>
        </p:nvSpPr>
        <p:spPr>
          <a:xfrm>
            <a:off x="2105891" y="4021286"/>
            <a:ext cx="2032000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Self-advection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E6C81-D66C-A3CC-CD33-76F476B30A01}"/>
              </a:ext>
            </a:extLst>
          </p:cNvPr>
          <p:cNvSpPr txBox="1"/>
          <p:nvPr/>
        </p:nvSpPr>
        <p:spPr>
          <a:xfrm>
            <a:off x="5115716" y="4021286"/>
            <a:ext cx="2032000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viscous diffusion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2720-5702-D528-A949-CF205E9E05F0}"/>
              </a:ext>
            </a:extLst>
          </p:cNvPr>
          <p:cNvSpPr txBox="1"/>
          <p:nvPr/>
        </p:nvSpPr>
        <p:spPr>
          <a:xfrm>
            <a:off x="8583323" y="4024234"/>
            <a:ext cx="1917812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</a:t>
            </a:r>
          </a:p>
        </p:txBody>
      </p:sp>
    </p:spTree>
    <p:extLst>
      <p:ext uri="{BB962C8B-B14F-4D97-AF65-F5344CB8AC3E}">
        <p14:creationId xmlns:p14="http://schemas.microsoft.com/office/powerpoint/2010/main" val="23930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DDC0-75FE-6C4B-4A8A-7768ED18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 Condition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B3F3-26F6-732C-5C11-107EB6052312}"/>
              </a:ext>
            </a:extLst>
          </p:cNvPr>
          <p:cNvSpPr txBox="1"/>
          <p:nvPr/>
        </p:nvSpPr>
        <p:spPr>
          <a:xfrm>
            <a:off x="2408903" y="1690688"/>
            <a:ext cx="622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3E25D-4EC1-99F3-FA48-8354DF2B4F02}"/>
                  </a:ext>
                </a:extLst>
              </p:cNvPr>
              <p:cNvSpPr txBox="1"/>
              <p:nvPr/>
            </p:nvSpPr>
            <p:spPr>
              <a:xfrm>
                <a:off x="4925961" y="1690688"/>
                <a:ext cx="23400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3E25D-4EC1-99F3-FA48-8354DF2B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1" y="1690688"/>
                <a:ext cx="23400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C7D580-F884-C144-23C4-9444F63C7E54}"/>
              </a:ext>
            </a:extLst>
          </p:cNvPr>
          <p:cNvSpPr txBox="1"/>
          <p:nvPr/>
        </p:nvSpPr>
        <p:spPr>
          <a:xfrm>
            <a:off x="3047999" y="3535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FLUID IS IMCOMPRESSIBILE AND MASS CONSERVING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FE7E5-8614-F823-1D5A-1D2113E8D9C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6095999" y="2275463"/>
            <a:ext cx="1" cy="126043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EE58B8-FCC8-2508-B5AC-C95653D09C47}"/>
              </a:ext>
            </a:extLst>
          </p:cNvPr>
          <p:cNvSpPr txBox="1"/>
          <p:nvPr/>
        </p:nvSpPr>
        <p:spPr>
          <a:xfrm>
            <a:off x="1623680" y="5965888"/>
            <a:ext cx="8944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Divergence and curl: The language of Maxwell's equations, fluid flow, and more - YouTube</a:t>
            </a:r>
            <a:endParaRPr lang="en-US" dirty="0"/>
          </a:p>
        </p:txBody>
      </p:sp>
      <p:pic>
        <p:nvPicPr>
          <p:cNvPr id="1028" name="Picture 4" descr="Compressible Fluid and Incompressible Fluid | Compressible Fluid |  Incompressible Fluid - YouTube">
            <a:extLst>
              <a:ext uri="{FF2B5EF4-FFF2-40B4-BE49-F238E27FC236}">
                <a16:creationId xmlns:a16="http://schemas.microsoft.com/office/drawing/2014/main" id="{0FB2C4DE-2F74-28B4-E843-3FD25E8C6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9"/>
          <a:stretch/>
        </p:blipFill>
        <p:spPr bwMode="auto">
          <a:xfrm>
            <a:off x="838200" y="3165564"/>
            <a:ext cx="1766544" cy="20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mpressible Fluid and Incompressible Fluid | Compressible Fluid |  Incompressible Fluid - YouTube">
            <a:extLst>
              <a:ext uri="{FF2B5EF4-FFF2-40B4-BE49-F238E27FC236}">
                <a16:creationId xmlns:a16="http://schemas.microsoft.com/office/drawing/2014/main" id="{8AA4DD40-0313-71A7-3527-98593ED31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/>
          <a:stretch/>
        </p:blipFill>
        <p:spPr bwMode="auto">
          <a:xfrm>
            <a:off x="9587256" y="3184596"/>
            <a:ext cx="1766544" cy="20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0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DDC0-75FE-6C4B-4A8A-7768ED18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B3F3-26F6-732C-5C11-107EB6052312}"/>
              </a:ext>
            </a:extLst>
          </p:cNvPr>
          <p:cNvSpPr txBox="1"/>
          <p:nvPr/>
        </p:nvSpPr>
        <p:spPr>
          <a:xfrm>
            <a:off x="2408903" y="1690688"/>
            <a:ext cx="622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4BC33-F013-B59A-0955-437BBBD4C143}"/>
              </a:ext>
            </a:extLst>
          </p:cNvPr>
          <p:cNvSpPr/>
          <p:nvPr/>
        </p:nvSpPr>
        <p:spPr>
          <a:xfrm>
            <a:off x="3765755" y="1997978"/>
            <a:ext cx="4660490" cy="656302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NEWTONIAN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8BF7F-D4A6-7458-863C-2C1A55457472}"/>
              </a:ext>
            </a:extLst>
          </p:cNvPr>
          <p:cNvSpPr/>
          <p:nvPr/>
        </p:nvSpPr>
        <p:spPr>
          <a:xfrm>
            <a:off x="3765755" y="3057431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ISOTHERMAL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B7322-EC57-C7DE-B921-611413088B52}"/>
              </a:ext>
            </a:extLst>
          </p:cNvPr>
          <p:cNvSpPr/>
          <p:nvPr/>
        </p:nvSpPr>
        <p:spPr>
          <a:xfrm>
            <a:off x="3765755" y="4190216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BA18A-9482-97FA-E011-12C203B87462}"/>
              </a:ext>
            </a:extLst>
          </p:cNvPr>
          <p:cNvSpPr/>
          <p:nvPr/>
        </p:nvSpPr>
        <p:spPr>
          <a:xfrm>
            <a:off x="3765755" y="5291665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IMCOMPRESSIBLE</a:t>
            </a:r>
          </a:p>
        </p:txBody>
      </p:sp>
    </p:spTree>
    <p:extLst>
      <p:ext uri="{BB962C8B-B14F-4D97-AF65-F5344CB8AC3E}">
        <p14:creationId xmlns:p14="http://schemas.microsoft.com/office/powerpoint/2010/main" val="304155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12E6-CB5A-5D63-BBD5-5E73FDDB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Density Field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EBA83-AC6E-DA1D-E287-03C39DD4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92"/>
          <a:stretch/>
        </p:blipFill>
        <p:spPr>
          <a:xfrm>
            <a:off x="1105488" y="1965008"/>
            <a:ext cx="9981024" cy="2707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FB3CF4-6BF2-AA63-D463-C3A1A88A7C29}"/>
              </a:ext>
            </a:extLst>
          </p:cNvPr>
          <p:cNvSpPr txBox="1"/>
          <p:nvPr/>
        </p:nvSpPr>
        <p:spPr>
          <a:xfrm>
            <a:off x="6096000" y="1552575"/>
            <a:ext cx="1485900" cy="412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3704-BDA4-2713-5929-5A5BAC64D377}"/>
              </a:ext>
            </a:extLst>
          </p:cNvPr>
          <p:cNvSpPr txBox="1"/>
          <p:nvPr/>
        </p:nvSpPr>
        <p:spPr>
          <a:xfrm>
            <a:off x="8796337" y="2038350"/>
            <a:ext cx="1343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Advection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6AF30-CE13-6848-FDA5-5DA1DCA69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15"/>
          <a:stretch/>
        </p:blipFill>
        <p:spPr>
          <a:xfrm>
            <a:off x="3333701" y="4946904"/>
            <a:ext cx="5462636" cy="10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237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6EF2-FE06-6A7F-DFCF-F431D426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 : Adding Forces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D7CF9-922E-D905-1AAC-3609AC8A9748}"/>
              </a:ext>
            </a:extLst>
          </p:cNvPr>
          <p:cNvSpPr txBox="1"/>
          <p:nvPr/>
        </p:nvSpPr>
        <p:spPr>
          <a:xfrm>
            <a:off x="1286996" y="2723904"/>
            <a:ext cx="552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forces addition methods: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Game Object (Grid’ s settings)</a:t>
            </a:r>
          </a:p>
          <a:p>
            <a:pPr marL="514350" indent="-514350">
              <a:buAutoNum type="arabicPeriod"/>
            </a:pPr>
            <a:r>
              <a:rPr lang="en-US" dirty="0"/>
              <a:t>User Interaction</a:t>
            </a:r>
          </a:p>
          <a:p>
            <a:pPr marL="514350" indent="-514350">
              <a:buAutoNum type="arabicPeriod"/>
            </a:pPr>
            <a:r>
              <a:rPr lang="en-US" dirty="0"/>
              <a:t>Collision Between Objects</a:t>
            </a:r>
          </a:p>
          <a:p>
            <a:pPr marL="514350" indent="-514350">
              <a:buAutoNum type="arabicPeriod"/>
            </a:pPr>
            <a:r>
              <a:rPr lang="en-US" dirty="0"/>
              <a:t>Temperature </a:t>
            </a:r>
          </a:p>
          <a:p>
            <a:pPr marL="514350" indent="-514350">
              <a:buAutoNum type="arabicPeriod"/>
            </a:pPr>
            <a:r>
              <a:rPr lang="en-US" dirty="0"/>
              <a:t>Environment Physics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6" name="Picture 8" descr="enter image description here">
            <a:extLst>
              <a:ext uri="{FF2B5EF4-FFF2-40B4-BE49-F238E27FC236}">
                <a16:creationId xmlns:a16="http://schemas.microsoft.com/office/drawing/2014/main" id="{C21DD595-1B77-6417-F10C-1E6350AE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73" y="2723904"/>
            <a:ext cx="2983345" cy="16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uid Simulation Implementation in Webflow | Bootcamp">
            <a:extLst>
              <a:ext uri="{FF2B5EF4-FFF2-40B4-BE49-F238E27FC236}">
                <a16:creationId xmlns:a16="http://schemas.microsoft.com/office/drawing/2014/main" id="{EA542AE5-3F03-995C-CDFB-5EDA09010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0133" r="1375" b="5324"/>
          <a:stretch/>
        </p:blipFill>
        <p:spPr bwMode="auto">
          <a:xfrm>
            <a:off x="7388352" y="4472822"/>
            <a:ext cx="3516652" cy="19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ments in Realistic Physics Simulation for Games">
            <a:extLst>
              <a:ext uri="{FF2B5EF4-FFF2-40B4-BE49-F238E27FC236}">
                <a16:creationId xmlns:a16="http://schemas.microsoft.com/office/drawing/2014/main" id="{F7889D6D-4A98-5832-4B56-EFA602005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8551" r="1"/>
          <a:stretch/>
        </p:blipFill>
        <p:spPr bwMode="auto">
          <a:xfrm>
            <a:off x="6812280" y="2268030"/>
            <a:ext cx="2197238" cy="16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787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E63-9420-3FF2-514B-DF89F9D7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772"/>
          </a:xfrm>
        </p:spPr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FF96-426C-200A-775C-CB3AEA70B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9543"/>
            <a:ext cx="4658032" cy="5701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Poor Implementation - SOD: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/>
              <p:nvPr/>
            </p:nvSpPr>
            <p:spPr>
              <a:xfrm>
                <a:off x="665747" y="2632885"/>
                <a:ext cx="5430253" cy="79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𝑁𝑒𝑖𝑔h𝑏𝑜𝑟𝑠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7" y="2632885"/>
                <a:ext cx="5430253" cy="796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/>
              <p:nvPr/>
            </p:nvSpPr>
            <p:spPr>
              <a:xfrm>
                <a:off x="665746" y="3562247"/>
                <a:ext cx="6692997" cy="611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𝑁𝑒𝑖𝑔h𝑏𝑜𝑟𝑠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𝐺𝑟𝑖𝑑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6" y="3562247"/>
                <a:ext cx="6692997" cy="611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7C1EC91-36A6-EFE0-8039-8FFA5BBB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828" y="1683252"/>
            <a:ext cx="3679425" cy="37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86DA-29E4-70A0-75BB-CE11A2DD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Math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5115E-0B5E-81D2-6396-F76713E67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𝐺𝑟𝑎𝑑𝑖𝑒𝑛𝑡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𝐿𝑎𝑝𝑙𝑎𝑐𝑖𝑎𝑛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5115E-0B5E-81D2-6396-F76713E67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19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E63-9420-3FF2-514B-DF89F9D7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772"/>
          </a:xfrm>
        </p:spPr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FF96-426C-200A-775C-CB3AEA70B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9543"/>
            <a:ext cx="6386565" cy="5701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Poor Implementation – Weight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/>
              <p:nvPr/>
            </p:nvSpPr>
            <p:spPr>
              <a:xfrm>
                <a:off x="967198" y="2616721"/>
                <a:ext cx="5430253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𝑊𝑒𝑖𝑔h𝑡𝑒𝑑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8" y="2616721"/>
                <a:ext cx="5430253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/>
              <p:nvPr/>
            </p:nvSpPr>
            <p:spPr>
              <a:xfrm>
                <a:off x="967198" y="3562246"/>
                <a:ext cx="6692997" cy="628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8" y="3562246"/>
                <a:ext cx="6692997" cy="628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7C1EC91-36A6-EFE0-8039-8FFA5BBB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828" y="1683252"/>
            <a:ext cx="3679425" cy="37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DA2F-597A-0DF9-6502-7F6BE5A5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24"/>
          </a:xfrm>
        </p:spPr>
        <p:txBody>
          <a:bodyPr/>
          <a:lstStyle/>
          <a:p>
            <a:pPr algn="ctr"/>
            <a:r>
              <a:rPr lang="en-US" dirty="0"/>
              <a:t>Smooth Diffuse (Attempt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0597A-A194-2618-D525-E3720BB3650A}"/>
                  </a:ext>
                </a:extLst>
              </p:cNvPr>
              <p:cNvSpPr txBox="1"/>
              <p:nvPr/>
            </p:nvSpPr>
            <p:spPr>
              <a:xfrm>
                <a:off x="838199" y="1951277"/>
                <a:ext cx="405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0597A-A194-2618-D525-E3720BB3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51277"/>
                <a:ext cx="405200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E25AA2-ED0D-77BA-809C-553043860E97}"/>
                  </a:ext>
                </a:extLst>
              </p:cNvPr>
              <p:cNvSpPr txBox="1"/>
              <p:nvPr/>
            </p:nvSpPr>
            <p:spPr>
              <a:xfrm>
                <a:off x="838199" y="2330657"/>
                <a:ext cx="7382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after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computing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E25AA2-ED0D-77BA-809C-55304386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330657"/>
                <a:ext cx="738257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8094BF-354B-1353-91EF-4C368ECB772B}"/>
                  </a:ext>
                </a:extLst>
              </p:cNvPr>
              <p:cNvSpPr txBox="1"/>
              <p:nvPr/>
            </p:nvSpPr>
            <p:spPr>
              <a:xfrm>
                <a:off x="908535" y="2699989"/>
                <a:ext cx="185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𝑑𝑖𝑓𝑓𝑢𝑠</m:t>
                    </m:r>
                  </m:oMath>
                </a14:m>
                <a:r>
                  <a:rPr lang="en-US" dirty="0"/>
                  <a:t>e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8094BF-354B-1353-91EF-4C368ECB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2699989"/>
                <a:ext cx="1854803" cy="369332"/>
              </a:xfrm>
              <a:prstGeom prst="rect">
                <a:avLst/>
              </a:prstGeom>
              <a:blipFill>
                <a:blip r:embed="rId5"/>
                <a:stretch>
                  <a:fillRect t="-8333" r="-230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51BC18-A6A0-3654-D2F3-F8DEA6DCCAA2}"/>
                  </a:ext>
                </a:extLst>
              </p:cNvPr>
              <p:cNvSpPr txBox="1"/>
              <p:nvPr/>
            </p:nvSpPr>
            <p:spPr>
              <a:xfrm>
                <a:off x="908534" y="3079369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𝑢𝑟𝑟𝑒𝑛𝑡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51BC18-A6A0-3654-D2F3-F8DEA6D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4" y="3079369"/>
                <a:ext cx="29801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4160C-20B4-C9D3-0D0C-3C0912E7C58E}"/>
                  </a:ext>
                </a:extLst>
              </p:cNvPr>
              <p:cNvSpPr txBox="1"/>
              <p:nvPr/>
            </p:nvSpPr>
            <p:spPr>
              <a:xfrm>
                <a:off x="908534" y="3429000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4160C-20B4-C9D3-0D0C-3C0912E7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4" y="3429000"/>
                <a:ext cx="29801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3AA61F-2846-5020-1EB8-D5F7657E78DE}"/>
              </a:ext>
            </a:extLst>
          </p:cNvPr>
          <p:cNvSpPr txBox="1"/>
          <p:nvPr/>
        </p:nvSpPr>
        <p:spPr>
          <a:xfrm>
            <a:off x="5178250" y="1212218"/>
            <a:ext cx="183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Stam [2003]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C409D-0EA8-F22C-B26E-43D55D757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249" y="4324046"/>
            <a:ext cx="1965339" cy="2046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BD26C-94C1-B7E6-E6A4-8ECF075C7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9132" y="4324046"/>
            <a:ext cx="1965339" cy="20714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A67B6-D892-17DF-26CB-7A32D11750FB}"/>
              </a:ext>
            </a:extLst>
          </p:cNvPr>
          <p:cNvCxnSpPr>
            <a:cxnSpLocks/>
          </p:cNvCxnSpPr>
          <p:nvPr/>
        </p:nvCxnSpPr>
        <p:spPr>
          <a:xfrm>
            <a:off x="5199708" y="4874760"/>
            <a:ext cx="2418304" cy="853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C9CAAB-9E6E-84B5-A444-C8DDF40A84DE}"/>
              </a:ext>
            </a:extLst>
          </p:cNvPr>
          <p:cNvSpPr txBox="1"/>
          <p:nvPr/>
        </p:nvSpPr>
        <p:spPr>
          <a:xfrm>
            <a:off x="3436543" y="3876523"/>
            <a:ext cx="17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E49F3-9BCA-F0CD-B530-4F7A2EAAB682}"/>
              </a:ext>
            </a:extLst>
          </p:cNvPr>
          <p:cNvSpPr txBox="1"/>
          <p:nvPr/>
        </p:nvSpPr>
        <p:spPr>
          <a:xfrm>
            <a:off x="7680947" y="3861058"/>
            <a:ext cx="17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frame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F403F7-77B1-1C1C-057B-32B57326A71D}"/>
              </a:ext>
            </a:extLst>
          </p:cNvPr>
          <p:cNvCxnSpPr>
            <a:cxnSpLocks/>
          </p:cNvCxnSpPr>
          <p:nvPr/>
        </p:nvCxnSpPr>
        <p:spPr>
          <a:xfrm flipH="1">
            <a:off x="5150828" y="5984277"/>
            <a:ext cx="2418304" cy="853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3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8827-7990-0D92-A981-5C008369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Jos Stam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533FE-DAEE-B68F-769B-CF6742874371}"/>
                  </a:ext>
                </a:extLst>
              </p:cNvPr>
              <p:cNvSpPr txBox="1"/>
              <p:nvPr/>
            </p:nvSpPr>
            <p:spPr>
              <a:xfrm>
                <a:off x="761834" y="2566533"/>
                <a:ext cx="5796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Hyperbolic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533FE-DAEE-B68F-769B-CF674287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34" y="2566533"/>
                <a:ext cx="5796715" cy="369332"/>
              </a:xfrm>
              <a:prstGeom prst="rect">
                <a:avLst/>
              </a:prstGeom>
              <a:blipFill>
                <a:blip r:embed="rId3"/>
                <a:stretch>
                  <a:fillRect l="-94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2C205-4B18-AE53-7FE4-0D577475A26C}"/>
                  </a:ext>
                </a:extLst>
              </p:cNvPr>
              <p:cNvSpPr txBox="1"/>
              <p:nvPr/>
            </p:nvSpPr>
            <p:spPr>
              <a:xfrm>
                <a:off x="761834" y="1984137"/>
                <a:ext cx="4849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Linear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2C205-4B18-AE53-7FE4-0D577475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34" y="1984137"/>
                <a:ext cx="4849341" cy="369332"/>
              </a:xfrm>
              <a:prstGeom prst="rect">
                <a:avLst/>
              </a:prstGeom>
              <a:blipFill>
                <a:blip r:embed="rId4"/>
                <a:stretch>
                  <a:fillRect l="-113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1A966-21D8-B836-8947-1F939EA9342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58549" y="2751199"/>
            <a:ext cx="1319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E11CA8-18B3-0908-6EE1-75610D62869E}"/>
                  </a:ext>
                </a:extLst>
              </p:cNvPr>
              <p:cNvSpPr txBox="1"/>
              <p:nvPr/>
            </p:nvSpPr>
            <p:spPr>
              <a:xfrm>
                <a:off x="6343023" y="2430598"/>
                <a:ext cx="6094324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E11CA8-18B3-0908-6EE1-75610D62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23" y="2430598"/>
                <a:ext cx="6094324" cy="64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F4D857-0285-4AE4-DBEA-0FD9220742F3}"/>
              </a:ext>
            </a:extLst>
          </p:cNvPr>
          <p:cNvCxnSpPr>
            <a:cxnSpLocks/>
          </p:cNvCxnSpPr>
          <p:nvPr/>
        </p:nvCxnSpPr>
        <p:spPr>
          <a:xfrm>
            <a:off x="4036272" y="6126107"/>
            <a:ext cx="476589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A96D25-D3F5-F758-976A-C8C9373024B1}"/>
              </a:ext>
            </a:extLst>
          </p:cNvPr>
          <p:cNvCxnSpPr>
            <a:cxnSpLocks/>
          </p:cNvCxnSpPr>
          <p:nvPr/>
        </p:nvCxnSpPr>
        <p:spPr>
          <a:xfrm flipV="1">
            <a:off x="4879127" y="3349372"/>
            <a:ext cx="0" cy="330263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1E630E-B613-0582-318D-79ACA537A654}"/>
              </a:ext>
            </a:extLst>
          </p:cNvPr>
          <p:cNvCxnSpPr>
            <a:cxnSpLocks/>
          </p:cNvCxnSpPr>
          <p:nvPr/>
        </p:nvCxnSpPr>
        <p:spPr>
          <a:xfrm flipH="1">
            <a:off x="4879127" y="3764743"/>
            <a:ext cx="3923044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5158C5-774F-92AD-A177-0E6CE65176CE}"/>
              </a:ext>
            </a:extLst>
          </p:cNvPr>
          <p:cNvSpPr/>
          <p:nvPr/>
        </p:nvSpPr>
        <p:spPr>
          <a:xfrm>
            <a:off x="4904719" y="3894117"/>
            <a:ext cx="3392153" cy="2242038"/>
          </a:xfrm>
          <a:custGeom>
            <a:avLst/>
            <a:gdLst>
              <a:gd name="connsiteX0" fmla="*/ 0 w 4491613"/>
              <a:gd name="connsiteY0" fmla="*/ 1579639 h 1579639"/>
              <a:gd name="connsiteX1" fmla="*/ 1205802 w 4491613"/>
              <a:gd name="connsiteY1" fmla="*/ 263305 h 1579639"/>
              <a:gd name="connsiteX2" fmla="*/ 4491613 w 4491613"/>
              <a:gd name="connsiteY2" fmla="*/ 22144 h 15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1613" h="1579639">
                <a:moveTo>
                  <a:pt x="0" y="1579639"/>
                </a:moveTo>
                <a:cubicBezTo>
                  <a:pt x="228600" y="1051263"/>
                  <a:pt x="457200" y="522887"/>
                  <a:pt x="1205802" y="263305"/>
                </a:cubicBezTo>
                <a:cubicBezTo>
                  <a:pt x="1954404" y="3722"/>
                  <a:pt x="3979147" y="-33122"/>
                  <a:pt x="4491613" y="221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46DA6B-8D20-6170-D9F6-F04ECC4DDBFB}"/>
              </a:ext>
            </a:extLst>
          </p:cNvPr>
          <p:cNvCxnSpPr>
            <a:cxnSpLocks/>
          </p:cNvCxnSpPr>
          <p:nvPr/>
        </p:nvCxnSpPr>
        <p:spPr>
          <a:xfrm flipV="1">
            <a:off x="4867404" y="3537819"/>
            <a:ext cx="2598336" cy="259833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DE864-466D-DB16-4A59-EF93D4B3E349}"/>
                  </a:ext>
                </a:extLst>
              </p:cNvPr>
              <p:cNvSpPr txBox="1"/>
              <p:nvPr/>
            </p:nvSpPr>
            <p:spPr>
              <a:xfrm>
                <a:off x="8766216" y="6105086"/>
                <a:ext cx="622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DE864-466D-DB16-4A59-EF93D4B3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216" y="6105086"/>
                <a:ext cx="6229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BDBB953-109D-7EFA-54EF-E3DA65DD0C42}"/>
              </a:ext>
            </a:extLst>
          </p:cNvPr>
          <p:cNvSpPr txBox="1"/>
          <p:nvPr/>
        </p:nvSpPr>
        <p:spPr>
          <a:xfrm>
            <a:off x="4990165" y="1213310"/>
            <a:ext cx="229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Rewind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776BA5-DEC3-B54B-D8AE-FD345FA164BE}"/>
                  </a:ext>
                </a:extLst>
              </p:cNvPr>
              <p:cNvSpPr txBox="1"/>
              <p:nvPr/>
            </p:nvSpPr>
            <p:spPr>
              <a:xfrm>
                <a:off x="4094518" y="3503460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776BA5-DEC3-B54B-D8AE-FD345FA1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18" y="3503460"/>
                <a:ext cx="778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6D8B3-5F49-3620-F5ED-51005558ABF5}"/>
                  </a:ext>
                </a:extLst>
              </p:cNvPr>
              <p:cNvSpPr txBox="1"/>
              <p:nvPr/>
            </p:nvSpPr>
            <p:spPr>
              <a:xfrm>
                <a:off x="4409555" y="2987519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6D8B3-5F49-3620-F5ED-51005558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555" y="2987519"/>
                <a:ext cx="7787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D3A52D-0A74-1085-8C4C-3740CB733A80}"/>
                  </a:ext>
                </a:extLst>
              </p:cNvPr>
              <p:cNvSpPr txBox="1"/>
              <p:nvPr/>
            </p:nvSpPr>
            <p:spPr>
              <a:xfrm>
                <a:off x="4113176" y="5781468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D3A52D-0A74-1085-8C4C-3740CB7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176" y="5781468"/>
                <a:ext cx="7787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4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1C3E-ACBF-44A2-4DB7-C078E7B3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Sparse Linear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0408E2-4E72-BA9C-C895-A3092CAF96C9}"/>
                  </a:ext>
                </a:extLst>
              </p:cNvPr>
              <p:cNvSpPr txBox="1"/>
              <p:nvPr/>
            </p:nvSpPr>
            <p:spPr>
              <a:xfrm>
                <a:off x="8292506" y="1912396"/>
                <a:ext cx="3061294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0408E2-4E72-BA9C-C895-A3092CAF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506" y="1912396"/>
                <a:ext cx="3061294" cy="64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8792E2-5469-A1FB-1FBB-D7162B1022BD}"/>
                  </a:ext>
                </a:extLst>
              </p:cNvPr>
              <p:cNvSpPr txBox="1"/>
              <p:nvPr/>
            </p:nvSpPr>
            <p:spPr>
              <a:xfrm>
                <a:off x="838200" y="1722014"/>
                <a:ext cx="405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8792E2-5469-A1FB-1FBB-D7162B102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2014"/>
                <a:ext cx="405200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828439-CE10-E8D1-99B9-BF34509118B5}"/>
                  </a:ext>
                </a:extLst>
              </p:cNvPr>
              <p:cNvSpPr txBox="1"/>
              <p:nvPr/>
            </p:nvSpPr>
            <p:spPr>
              <a:xfrm>
                <a:off x="838200" y="2101394"/>
                <a:ext cx="7382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after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computing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828439-CE10-E8D1-99B9-BF34509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1394"/>
                <a:ext cx="738257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326C47-9658-1FB2-41C4-91135044B5B7}"/>
                  </a:ext>
                </a:extLst>
              </p:cNvPr>
              <p:cNvSpPr txBox="1"/>
              <p:nvPr/>
            </p:nvSpPr>
            <p:spPr>
              <a:xfrm>
                <a:off x="908536" y="2470726"/>
                <a:ext cx="185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𝑑𝑖𝑓𝑓𝑢𝑠</m:t>
                    </m:r>
                  </m:oMath>
                </a14:m>
                <a:r>
                  <a:rPr lang="en-US" dirty="0"/>
                  <a:t>e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326C47-9658-1FB2-41C4-91135044B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6" y="2470726"/>
                <a:ext cx="1854803" cy="369332"/>
              </a:xfrm>
              <a:prstGeom prst="rect">
                <a:avLst/>
              </a:prstGeom>
              <a:blipFill>
                <a:blip r:embed="rId6"/>
                <a:stretch>
                  <a:fillRect t="-6557" r="-2303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42943-817A-0B62-F75B-842F8D51D1C0}"/>
                  </a:ext>
                </a:extLst>
              </p:cNvPr>
              <p:cNvSpPr txBox="1"/>
              <p:nvPr/>
            </p:nvSpPr>
            <p:spPr>
              <a:xfrm>
                <a:off x="908535" y="2850106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𝑢𝑟𝑟𝑒𝑛𝑡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42943-817A-0B62-F75B-842F8D51D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2850106"/>
                <a:ext cx="29801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7E242-BF9B-B248-DCB0-7D914ED3BAB0}"/>
                  </a:ext>
                </a:extLst>
              </p:cNvPr>
              <p:cNvSpPr txBox="1"/>
              <p:nvPr/>
            </p:nvSpPr>
            <p:spPr>
              <a:xfrm>
                <a:off x="908535" y="3199737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7E242-BF9B-B248-DCB0-7D914ED3B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3199737"/>
                <a:ext cx="29801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6BC32-D5BD-F9D1-693C-342214088AC3}"/>
                  </a:ext>
                </a:extLst>
              </p:cNvPr>
              <p:cNvSpPr txBox="1"/>
              <p:nvPr/>
            </p:nvSpPr>
            <p:spPr>
              <a:xfrm>
                <a:off x="2864203" y="3071640"/>
                <a:ext cx="917487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limUpp>
                                    <m:limUp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groupChr>
                                        <m:groupChrPr>
                                          <m:chr m:val="⏞"/>
                                          <m:pos m:val="top"/>
                                          <m:vertJc m:val="bot"/>
                                          <m:ctrlP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groupCh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𝒏𝒆𝒊𝒈𝒉𝒃𝒐𝒓𝒔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𝒏𝒆𝒙𝒕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𝒊𝒕𝒆𝒓𝒂𝒕𝒊𝒐𝒏</m:t>
                                      </m:r>
                                    </m:lim>
                                  </m:limUpp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6BC32-D5BD-F9D1-693C-342214088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03" y="3071640"/>
                <a:ext cx="9174879" cy="10787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27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3202-AB8C-010A-27DA-3FE5E639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Gauss-Seidel relaxation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A5941-D269-F3D6-1185-E80573E906F0}"/>
              </a:ext>
            </a:extLst>
          </p:cNvPr>
          <p:cNvSpPr txBox="1"/>
          <p:nvPr/>
        </p:nvSpPr>
        <p:spPr>
          <a:xfrm>
            <a:off x="737419" y="1648901"/>
            <a:ext cx="411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the following equation system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A4650-F1E8-0FE9-4D36-8D955C206639}"/>
                  </a:ext>
                </a:extLst>
              </p:cNvPr>
              <p:cNvSpPr txBox="1"/>
              <p:nvPr/>
            </p:nvSpPr>
            <p:spPr>
              <a:xfrm>
                <a:off x="4493342" y="1925981"/>
                <a:ext cx="32053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=49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A4650-F1E8-0FE9-4D36-8D955C20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2" y="1925981"/>
                <a:ext cx="3205316" cy="923330"/>
              </a:xfrm>
              <a:prstGeom prst="rect">
                <a:avLst/>
              </a:prstGeom>
              <a:blipFill>
                <a:blip r:embed="rId3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BA12FC-1BFD-F7CB-B880-B23327EEB4EB}"/>
                  </a:ext>
                </a:extLst>
              </p:cNvPr>
              <p:cNvSpPr txBox="1"/>
              <p:nvPr/>
            </p:nvSpPr>
            <p:spPr>
              <a:xfrm>
                <a:off x="8416413" y="1561747"/>
                <a:ext cx="3224981" cy="165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BA12FC-1BFD-F7CB-B880-B23327EE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413" y="1561747"/>
                <a:ext cx="3224981" cy="165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D28083-2975-535D-D02E-9B099D5DC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2678"/>
              </p:ext>
            </p:extLst>
          </p:nvPr>
        </p:nvGraphicFramePr>
        <p:xfrm>
          <a:off x="1168398" y="3866844"/>
          <a:ext cx="6354918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53">
                  <a:extLst>
                    <a:ext uri="{9D8B030D-6E8A-4147-A177-3AD203B41FA5}">
                      <a16:colId xmlns:a16="http://schemas.microsoft.com/office/drawing/2014/main" val="641938741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5995696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10877676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22026898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1107562447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1762684813"/>
                    </a:ext>
                  </a:extLst>
                </a:gridCol>
              </a:tblGrid>
              <a:tr h="3568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63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-0.5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53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8.417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52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-1.25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697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E71BF-1D7F-42FC-7B7B-4E30C987E77E}"/>
                  </a:ext>
                </a:extLst>
              </p:cNvPr>
              <p:cNvSpPr txBox="1"/>
              <p:nvPr/>
            </p:nvSpPr>
            <p:spPr>
              <a:xfrm>
                <a:off x="9832258" y="4005819"/>
                <a:ext cx="16813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True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E71BF-1D7F-42FC-7B7B-4E30C987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58" y="4005819"/>
                <a:ext cx="1681316" cy="1200329"/>
              </a:xfrm>
              <a:prstGeom prst="rect">
                <a:avLst/>
              </a:prstGeom>
              <a:blipFill>
                <a:blip r:embed="rId5"/>
                <a:stretch>
                  <a:fillRect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62AFE1-3597-745A-9A5D-891A80E760DA}"/>
              </a:ext>
            </a:extLst>
          </p:cNvPr>
          <p:cNvCxnSpPr>
            <a:stCxn id="4" idx="3"/>
          </p:cNvCxnSpPr>
          <p:nvPr/>
        </p:nvCxnSpPr>
        <p:spPr>
          <a:xfrm flipV="1">
            <a:off x="7698658" y="2379406"/>
            <a:ext cx="1307690" cy="824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84B044-D72C-56C2-B0CB-FFE015C405E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23316" y="4605984"/>
            <a:ext cx="2308942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683708-A423-C3EB-2938-E4B98C3A0304}"/>
              </a:ext>
            </a:extLst>
          </p:cNvPr>
          <p:cNvSpPr txBox="1"/>
          <p:nvPr/>
        </p:nvSpPr>
        <p:spPr>
          <a:xfrm>
            <a:off x="7954296" y="4225502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</a:t>
            </a:r>
          </a:p>
        </p:txBody>
      </p:sp>
    </p:spTree>
    <p:extLst>
      <p:ext uri="{BB962C8B-B14F-4D97-AF65-F5344CB8AC3E}">
        <p14:creationId xmlns:p14="http://schemas.microsoft.com/office/powerpoint/2010/main" val="25286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53AE-4131-0890-76C7-8FDCB95F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pic>
        <p:nvPicPr>
          <p:cNvPr id="4" name="diffusion_simulation">
            <a:hlinkClick r:id="" action="ppaction://media"/>
            <a:extLst>
              <a:ext uri="{FF2B5EF4-FFF2-40B4-BE49-F238E27FC236}">
                <a16:creationId xmlns:a16="http://schemas.microsoft.com/office/drawing/2014/main" id="{B5B27607-3644-718E-0579-477A94158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465" y="2044219"/>
            <a:ext cx="10845068" cy="3813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32794B-2826-2012-1266-C4FBF73CCE1E}"/>
                  </a:ext>
                </a:extLst>
              </p:cNvPr>
              <p:cNvSpPr txBox="1"/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𝑑𝑖𝑓𝑓𝑢𝑠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32794B-2826-2012-1266-C4FBF73C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6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006-9DF5-CA53-87CE-14F51DC6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pic>
        <p:nvPicPr>
          <p:cNvPr id="4" name="diffusion_simulation">
            <a:hlinkClick r:id="" action="ppaction://media"/>
            <a:extLst>
              <a:ext uri="{FF2B5EF4-FFF2-40B4-BE49-F238E27FC236}">
                <a16:creationId xmlns:a16="http://schemas.microsoft.com/office/drawing/2014/main" id="{88989C19-AE35-7224-B514-3B25602FA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247" y="2072526"/>
            <a:ext cx="10761503" cy="3785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AFB3-EF59-EDED-96EC-731C3183BB12}"/>
                  </a:ext>
                </a:extLst>
              </p:cNvPr>
              <p:cNvSpPr txBox="1"/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𝑑𝑖𝑓𝑓𝑢𝑠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AFB3-EF59-EDED-96EC-731C3183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225A-30AF-4276-C305-E3800040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Advection &amp; Backtrace Advection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5B0A6-1ABC-25BF-3B98-4B815FD93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3976" y="2109184"/>
            <a:ext cx="8004048" cy="263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BE269-F72A-9AA5-8DF5-7635228696E7}"/>
              </a:ext>
            </a:extLst>
          </p:cNvPr>
          <p:cNvSpPr txBox="1"/>
          <p:nvPr/>
        </p:nvSpPr>
        <p:spPr>
          <a:xfrm>
            <a:off x="4562167" y="1321356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In Time[2003]</a:t>
            </a:r>
          </a:p>
        </p:txBody>
      </p:sp>
    </p:spTree>
    <p:extLst>
      <p:ext uri="{BB962C8B-B14F-4D97-AF65-F5344CB8AC3E}">
        <p14:creationId xmlns:p14="http://schemas.microsoft.com/office/powerpoint/2010/main" val="87370918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3FFA-8479-9840-2DB3-346D43C9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252BDF-EB3B-8717-992D-2D6281C0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29" y="1466850"/>
            <a:ext cx="3955640" cy="4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D8220A-4E00-B0EA-70C6-C7DC9EED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74" y="1466850"/>
            <a:ext cx="4543226" cy="4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7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white square with green squares&#10;&#10;Description automatically generated">
            <a:extLst>
              <a:ext uri="{FF2B5EF4-FFF2-40B4-BE49-F238E27FC236}">
                <a16:creationId xmlns:a16="http://schemas.microsoft.com/office/drawing/2014/main" id="{3815A76D-FA3E-F394-3D1F-4DC0F995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55" y="1728950"/>
            <a:ext cx="3623689" cy="34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1B590-1E4A-970E-FBE9-E6AB2F8942CB}"/>
                  </a:ext>
                </a:extLst>
              </p:cNvPr>
              <p:cNvSpPr txBox="1"/>
              <p:nvPr/>
            </p:nvSpPr>
            <p:spPr>
              <a:xfrm>
                <a:off x="2224658" y="5576660"/>
                <a:ext cx="7742682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1B590-1E4A-970E-FBE9-E6AB2F894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58" y="5576660"/>
                <a:ext cx="7742682" cy="639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95AD522D-B772-7EC3-86CC-6300FA8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Bilinear </a:t>
            </a:r>
            <a:r>
              <a:rPr lang="en-US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0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B07E-E1A3-61FA-AE6D-63FC585C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Simulation</a:t>
            </a:r>
          </a:p>
        </p:txBody>
      </p:sp>
      <p:pic>
        <p:nvPicPr>
          <p:cNvPr id="2052" name="Picture 4" descr="What to do if you get caught in a river current - YouTube">
            <a:extLst>
              <a:ext uri="{FF2B5EF4-FFF2-40B4-BE49-F238E27FC236}">
                <a16:creationId xmlns:a16="http://schemas.microsoft.com/office/drawing/2014/main" id="{521DF7AA-8231-1EE5-319C-BDBD153C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14763" r="-179" b="13332"/>
          <a:stretch/>
        </p:blipFill>
        <p:spPr bwMode="auto">
          <a:xfrm>
            <a:off x="838198" y="1690689"/>
            <a:ext cx="4147459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do Aeroplane CFD Analysis in 10 mins | Ansys cfd Airplane |Airplane  analysis| Step by Step">
            <a:extLst>
              <a:ext uri="{FF2B5EF4-FFF2-40B4-BE49-F238E27FC236}">
                <a16:creationId xmlns:a16="http://schemas.microsoft.com/office/drawing/2014/main" id="{FDE15675-5374-D4AE-5437-37BB53E3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42" y="1690688"/>
            <a:ext cx="4147460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rnadoes 101">
            <a:extLst>
              <a:ext uri="{FF2B5EF4-FFF2-40B4-BE49-F238E27FC236}">
                <a16:creationId xmlns:a16="http://schemas.microsoft.com/office/drawing/2014/main" id="{B32694A4-B77A-B176-61C4-5CE5F9A6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56" y="4221163"/>
            <a:ext cx="4434488" cy="22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6FEB-CEFA-4059-8ADF-7D69747D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Fluid Border </a:t>
            </a:r>
            <a:r>
              <a:rPr lang="en-US" dirty="0"/>
              <a:t>Collision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CE675-5DD1-C60D-1492-6BD485D6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039428" cy="4296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2D4DA-27EC-D89D-E117-C23D70E9D7DA}"/>
                  </a:ext>
                </a:extLst>
              </p:cNvPr>
              <p:cNvSpPr txBox="1"/>
              <p:nvPr/>
            </p:nvSpPr>
            <p:spPr>
              <a:xfrm>
                <a:off x="6097524" y="2762872"/>
                <a:ext cx="6094476" cy="1716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0 ,0 </m:t>
                          </m:r>
                        </m:e>
                      </m:d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 0.5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1,0 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0 ,1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0 ,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0 ,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+1,0 ) 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,0 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+1,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+1) 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2D4DA-27EC-D89D-E117-C23D70E9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24" y="2762872"/>
                <a:ext cx="6094476" cy="1716304"/>
              </a:xfrm>
              <a:prstGeom prst="rect">
                <a:avLst/>
              </a:prstGeom>
              <a:blipFill>
                <a:blip r:embed="rId4"/>
                <a:stretch>
                  <a:fillRect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5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12E6-CB5A-5D63-BBD5-5E73FDDB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Velocity Field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EBA83-AC6E-DA1D-E287-03C39DD4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92"/>
          <a:stretch/>
        </p:blipFill>
        <p:spPr>
          <a:xfrm>
            <a:off x="1105488" y="1965008"/>
            <a:ext cx="9981024" cy="2707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24037-E950-171D-BEE0-2D74913C63B1}"/>
              </a:ext>
            </a:extLst>
          </p:cNvPr>
          <p:cNvSpPr txBox="1"/>
          <p:nvPr/>
        </p:nvSpPr>
        <p:spPr>
          <a:xfrm>
            <a:off x="1351295" y="2063330"/>
            <a:ext cx="14410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8A552-25A8-C02E-8BDD-E7E36EFE3578}"/>
              </a:ext>
            </a:extLst>
          </p:cNvPr>
          <p:cNvSpPr txBox="1"/>
          <p:nvPr/>
        </p:nvSpPr>
        <p:spPr>
          <a:xfrm>
            <a:off x="8666188" y="2046361"/>
            <a:ext cx="15344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Self-Advection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54A3-87A5-151D-5411-BDE02967382A}"/>
              </a:ext>
            </a:extLst>
          </p:cNvPr>
          <p:cNvSpPr txBox="1"/>
          <p:nvPr/>
        </p:nvSpPr>
        <p:spPr>
          <a:xfrm>
            <a:off x="6096000" y="2049291"/>
            <a:ext cx="18779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Viscosity Diffusion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B1E3A5B-CF13-213D-9429-C3289265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15"/>
          <a:stretch/>
        </p:blipFill>
        <p:spPr>
          <a:xfrm>
            <a:off x="3364682" y="5028590"/>
            <a:ext cx="5462636" cy="9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CC41-D84C-E227-E127-4CCC7E87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927" y="2103435"/>
            <a:ext cx="3429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Velocity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9C2E26-D88B-8604-9EDA-7D47F985ED22}"/>
              </a:ext>
            </a:extLst>
          </p:cNvPr>
          <p:cNvSpPr txBox="1">
            <a:spLocks/>
          </p:cNvSpPr>
          <p:nvPr/>
        </p:nvSpPr>
        <p:spPr>
          <a:xfrm>
            <a:off x="6968614" y="2103435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9FB87-8C42-3CF4-933F-EEE36E9CEF61}"/>
              </a:ext>
            </a:extLst>
          </p:cNvPr>
          <p:cNvSpPr txBox="1"/>
          <p:nvPr/>
        </p:nvSpPr>
        <p:spPr>
          <a:xfrm>
            <a:off x="2427336" y="589537"/>
            <a:ext cx="74983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Momentum Equation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783A7D-F83A-D7E7-3B65-E527B580D0A3}"/>
              </a:ext>
            </a:extLst>
          </p:cNvPr>
          <p:cNvSpPr txBox="1">
            <a:spLocks/>
          </p:cNvSpPr>
          <p:nvPr/>
        </p:nvSpPr>
        <p:spPr>
          <a:xfrm>
            <a:off x="1693600" y="2923753"/>
            <a:ext cx="2807114" cy="1010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[VECTOR]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752793-8035-0512-831F-66704DA7F4F1}"/>
              </a:ext>
            </a:extLst>
          </p:cNvPr>
          <p:cNvSpPr txBox="1">
            <a:spLocks/>
          </p:cNvSpPr>
          <p:nvPr/>
        </p:nvSpPr>
        <p:spPr>
          <a:xfrm>
            <a:off x="7471287" y="2946109"/>
            <a:ext cx="2423654" cy="1010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[FIXED]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24284-25CC-3D51-78EA-7117B0BFA15D}"/>
              </a:ext>
            </a:extLst>
          </p:cNvPr>
          <p:cNvSpPr txBox="1"/>
          <p:nvPr/>
        </p:nvSpPr>
        <p:spPr>
          <a:xfrm>
            <a:off x="3696929" y="1428690"/>
            <a:ext cx="47981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SIMILAR CALCULATION!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2DB6E1D-480E-AFA4-3044-81ADE5A5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815"/>
          <a:stretch/>
        </p:blipFill>
        <p:spPr>
          <a:xfrm>
            <a:off x="1257441" y="4470367"/>
            <a:ext cx="3679431" cy="65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7FC18-6EAC-5339-341D-7A7353BD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776" y="4470367"/>
            <a:ext cx="3522675" cy="6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055-1A87-ABAA-B823-701B09A4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Pre-Projection</a:t>
            </a:r>
          </a:p>
        </p:txBody>
      </p:sp>
      <p:pic>
        <p:nvPicPr>
          <p:cNvPr id="4" name="Fluid_Simulation_no_projection">
            <a:hlinkClick r:id="" action="ppaction://media"/>
            <a:extLst>
              <a:ext uri="{FF2B5EF4-FFF2-40B4-BE49-F238E27FC236}">
                <a16:creationId xmlns:a16="http://schemas.microsoft.com/office/drawing/2014/main" id="{1E6D6728-2A27-C045-6D04-1DDB6EE340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0381" y="1690688"/>
            <a:ext cx="609123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6810B-46E5-4217-48D3-FC2B65D834C9}"/>
              </a:ext>
            </a:extLst>
          </p:cNvPr>
          <p:cNvSpPr txBox="1"/>
          <p:nvPr/>
        </p:nvSpPr>
        <p:spPr>
          <a:xfrm rot="1800000">
            <a:off x="7759464" y="1719410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28393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F13C-86C8-8DE4-6F96-F24AF9D5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270"/>
          </a:xfrm>
        </p:spPr>
        <p:txBody>
          <a:bodyPr/>
          <a:lstStyle/>
          <a:p>
            <a:pPr algn="ctr"/>
            <a:r>
              <a:rPr lang="en-US" dirty="0"/>
              <a:t>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0D289-D461-FEE8-ABFB-CA109184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51626" y="1480729"/>
            <a:ext cx="3888747" cy="38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1CBC-CD96-8189-6077-3FF542DB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94" y="345460"/>
            <a:ext cx="10515600" cy="942565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Helmholtz decomposition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143514-0642-333A-29E4-46E94BF61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378" y="1283019"/>
            <a:ext cx="6002829" cy="1778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E0A02A-A244-DB5C-106A-63BFDE3D2459}"/>
                  </a:ext>
                </a:extLst>
              </p:cNvPr>
              <p:cNvSpPr txBox="1"/>
              <p:nvPr/>
            </p:nvSpPr>
            <p:spPr>
              <a:xfrm>
                <a:off x="1523998" y="3149237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𝑂𝑈𝑇𝑃𝑈𝑇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𝐶𝑈𝑅𝐿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𝐷𝐼𝑉𝐸𝑅𝐺𝐸𝑁𝐶𝐸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E0A02A-A244-DB5C-106A-63BFDE3D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8" y="3149237"/>
                <a:ext cx="9144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F5FBC99-53E9-ED45-B375-3813CE963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223" y="4145131"/>
            <a:ext cx="6121548" cy="179091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DF30166-7309-D377-C9D7-2C38A8416CCA}"/>
              </a:ext>
            </a:extLst>
          </p:cNvPr>
          <p:cNvSpPr/>
          <p:nvPr/>
        </p:nvSpPr>
        <p:spPr>
          <a:xfrm>
            <a:off x="5949792" y="3518570"/>
            <a:ext cx="292411" cy="626562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1DAF7-8FED-4687-FF8A-2764E8F2664A}"/>
                  </a:ext>
                </a:extLst>
              </p:cNvPr>
              <p:cNvSpPr txBox="1"/>
              <p:nvPr/>
            </p:nvSpPr>
            <p:spPr>
              <a:xfrm>
                <a:off x="1377792" y="5936043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𝐶𝑈𝑅𝐿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𝑂𝑈𝑇𝑃𝑈𝑇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𝐷𝐼𝑉𝐸𝑅𝐺𝐸𝑁𝐶𝐸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1DAF7-8FED-4687-FF8A-2764E8F2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792" y="5936043"/>
                <a:ext cx="9144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8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1BCE-A9C4-A7F3-9A52-470B6025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Post-Projection</a:t>
            </a:r>
          </a:p>
        </p:txBody>
      </p:sp>
      <p:pic>
        <p:nvPicPr>
          <p:cNvPr id="5" name="Fluid_Simulation_no_projection">
            <a:hlinkClick r:id="" action="ppaction://media"/>
            <a:extLst>
              <a:ext uri="{FF2B5EF4-FFF2-40B4-BE49-F238E27FC236}">
                <a16:creationId xmlns:a16="http://schemas.microsoft.com/office/drawing/2014/main" id="{B6782828-9E72-963C-C49C-BB321ED30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762" y="1038226"/>
            <a:ext cx="6848475" cy="48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CA7-3528-269C-6A03-6F27A229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Visualization</a:t>
            </a: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29D44D-46EA-C72D-67BB-46E44BEDA567}"/>
              </a:ext>
            </a:extLst>
          </p:cNvPr>
          <p:cNvSpPr/>
          <p:nvPr/>
        </p:nvSpPr>
        <p:spPr>
          <a:xfrm>
            <a:off x="1853380" y="2092427"/>
            <a:ext cx="265471" cy="36139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82117-3C00-E937-02F0-6318EA9E7DEF}"/>
              </a:ext>
            </a:extLst>
          </p:cNvPr>
          <p:cNvSpPr txBox="1"/>
          <p:nvPr/>
        </p:nvSpPr>
        <p:spPr>
          <a:xfrm rot="16200000">
            <a:off x="639094" y="3144479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Upon Simulation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9D3BE-B752-135E-A5FE-4D5518EB9C4C}"/>
              </a:ext>
            </a:extLst>
          </p:cNvPr>
          <p:cNvSpPr/>
          <p:nvPr/>
        </p:nvSpPr>
        <p:spPr>
          <a:xfrm>
            <a:off x="1986116" y="1138238"/>
            <a:ext cx="2023176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Variables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E7CF56-7459-466C-3B73-34374B143630}"/>
              </a:ext>
            </a:extLst>
          </p:cNvPr>
          <p:cNvSpPr/>
          <p:nvPr/>
        </p:nvSpPr>
        <p:spPr>
          <a:xfrm>
            <a:off x="2551469" y="1993494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Velocity Previous Timestep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028B18-3493-E745-BE16-C94B4DAEB29B}"/>
              </a:ext>
            </a:extLst>
          </p:cNvPr>
          <p:cNvSpPr/>
          <p:nvPr/>
        </p:nvSpPr>
        <p:spPr>
          <a:xfrm>
            <a:off x="2551467" y="2836655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Density Previous Timestep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09F917-B2B3-D59E-74CD-E47791517C5F}"/>
              </a:ext>
            </a:extLst>
          </p:cNvPr>
          <p:cNvSpPr/>
          <p:nvPr/>
        </p:nvSpPr>
        <p:spPr>
          <a:xfrm>
            <a:off x="2551468" y="3679053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Velocity Field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559F24-BF8E-439B-B87E-495FDA2D7879}"/>
              </a:ext>
            </a:extLst>
          </p:cNvPr>
          <p:cNvSpPr/>
          <p:nvPr/>
        </p:nvSpPr>
        <p:spPr>
          <a:xfrm>
            <a:off x="2551464" y="4521451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Density Field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0EF478-8059-FD40-AC7A-AF610BF854DC}"/>
              </a:ext>
            </a:extLst>
          </p:cNvPr>
          <p:cNvSpPr/>
          <p:nvPr/>
        </p:nvSpPr>
        <p:spPr>
          <a:xfrm>
            <a:off x="2551465" y="5369641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Project &amp; Visualize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27200E-8EC5-337D-3948-B7CCBD25907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112338" y="2470588"/>
            <a:ext cx="2" cy="36606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9854C2-4AC0-5353-359D-2675035A59F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112338" y="3313749"/>
            <a:ext cx="1" cy="3653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161420-30E6-BEA3-C284-8EA5C7DA4C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112335" y="4156147"/>
            <a:ext cx="4" cy="3653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6EA57C-4D93-C41D-A9AB-A885675422D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112335" y="4998545"/>
            <a:ext cx="1" cy="37109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Fluid_Simulation">
            <a:hlinkClick r:id="" action="ppaction://media"/>
            <a:extLst>
              <a:ext uri="{FF2B5EF4-FFF2-40B4-BE49-F238E27FC236}">
                <a16:creationId xmlns:a16="http://schemas.microsoft.com/office/drawing/2014/main" id="{5E9A5154-898B-9F5F-06F6-8132A21D61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8791" y="1892905"/>
            <a:ext cx="4856783" cy="3469493"/>
          </a:xfrm>
        </p:spPr>
      </p:pic>
    </p:spTree>
    <p:extLst>
      <p:ext uri="{BB962C8B-B14F-4D97-AF65-F5344CB8AC3E}">
        <p14:creationId xmlns:p14="http://schemas.microsoft.com/office/powerpoint/2010/main" val="15345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Blender Project</a:t>
            </a:r>
          </a:p>
        </p:txBody>
      </p:sp>
      <p:pic>
        <p:nvPicPr>
          <p:cNvPr id="12" name="0001-0250">
            <a:hlinkClick r:id="" action="ppaction://media"/>
            <a:extLst>
              <a:ext uri="{FF2B5EF4-FFF2-40B4-BE49-F238E27FC236}">
                <a16:creationId xmlns:a16="http://schemas.microsoft.com/office/drawing/2014/main" id="{151A1EC2-E1DF-F74A-FE3A-4CD802B58E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2307" y="1602658"/>
            <a:ext cx="7847384" cy="4414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</p:spTree>
    <p:extLst>
      <p:ext uri="{BB962C8B-B14F-4D97-AF65-F5344CB8AC3E}">
        <p14:creationId xmlns:p14="http://schemas.microsoft.com/office/powerpoint/2010/main" val="85120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3C2B-0C8D-5143-29B4-F937B3DD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Angle</a:t>
            </a:r>
          </a:p>
        </p:txBody>
      </p:sp>
      <p:pic>
        <p:nvPicPr>
          <p:cNvPr id="4" name="0001-2500">
            <a:hlinkClick r:id="" action="ppaction://media"/>
            <a:extLst>
              <a:ext uri="{FF2B5EF4-FFF2-40B4-BE49-F238E27FC236}">
                <a16:creationId xmlns:a16="http://schemas.microsoft.com/office/drawing/2014/main" id="{E961EB47-99EC-3B8C-8AD6-95A743969F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828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6282"/>
          </a:xfrm>
        </p:spPr>
        <p:txBody>
          <a:bodyPr/>
          <a:lstStyle/>
          <a:p>
            <a:pPr algn="ctr"/>
            <a:r>
              <a:rPr lang="en-US" dirty="0"/>
              <a:t>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12D8-94F8-5C99-2244-5F538A3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13" y="2392972"/>
            <a:ext cx="2182217" cy="1632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EBD76-4A47-1C75-352C-25756B20E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" y="1690688"/>
            <a:ext cx="2169991" cy="1638190"/>
          </a:xfrm>
          <a:prstGeom prst="rect">
            <a:avLst/>
          </a:prstGeom>
        </p:spPr>
      </p:pic>
      <p:pic>
        <p:nvPicPr>
          <p:cNvPr id="8" name="Picture 7" descr="A white background with yellow dots&#10;&#10;Description automatically generated">
            <a:extLst>
              <a:ext uri="{FF2B5EF4-FFF2-40B4-BE49-F238E27FC236}">
                <a16:creationId xmlns:a16="http://schemas.microsoft.com/office/drawing/2014/main" id="{7979072C-F662-95F2-8B89-EE399B0454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64751" y="3287863"/>
            <a:ext cx="3089049" cy="17403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7E083-ADB7-2C87-7D40-F984FED20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461" y="1495742"/>
            <a:ext cx="4595567" cy="1082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4F5A7-4A4E-4722-B984-9D1F70163AD8}"/>
              </a:ext>
            </a:extLst>
          </p:cNvPr>
          <p:cNvSpPr txBox="1"/>
          <p:nvPr/>
        </p:nvSpPr>
        <p:spPr>
          <a:xfrm>
            <a:off x="825972" y="4254331"/>
            <a:ext cx="3483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3: is created with MAYA Fluid Effects and shows volume rendered nebula and fire. [Stam 2001]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9A895-10F5-0B40-66B5-12A452F325A7}"/>
              </a:ext>
            </a:extLst>
          </p:cNvPr>
          <p:cNvSpPr txBox="1"/>
          <p:nvPr/>
        </p:nvSpPr>
        <p:spPr>
          <a:xfrm>
            <a:off x="7153750" y="2644231"/>
            <a:ext cx="3828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4: shows fluid rendered to texture and mapped onto vase. [Stam 2001]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71519F-E99D-00C6-065F-E1A6CBBF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91" y="3328878"/>
            <a:ext cx="2182217" cy="22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4F1FF6-05AF-1863-A90F-3135C4D91D41}"/>
              </a:ext>
            </a:extLst>
          </p:cNvPr>
          <p:cNvSpPr txBox="1"/>
          <p:nvPr/>
        </p:nvSpPr>
        <p:spPr>
          <a:xfrm>
            <a:off x="4817092" y="5690556"/>
            <a:ext cx="2557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1 : </a:t>
            </a:r>
            <a:r>
              <a:rPr lang="en-US" sz="1000" dirty="0">
                <a:highlight>
                  <a:srgbClr val="FFFFFF"/>
                </a:highlight>
              </a:rPr>
              <a:t>Fluid dynamic motion.</a:t>
            </a:r>
            <a:r>
              <a:rPr lang="en-US" sz="1000" dirty="0"/>
              <a:t> [West  2008 &amp; Stam 1999]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7362A-B7FA-7984-89EA-9504C8B92F42}"/>
              </a:ext>
            </a:extLst>
          </p:cNvPr>
          <p:cNvSpPr txBox="1"/>
          <p:nvPr/>
        </p:nvSpPr>
        <p:spPr>
          <a:xfrm>
            <a:off x="8530368" y="5148583"/>
            <a:ext cx="2557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2 :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smoke simulation based on fluid simulation</a:t>
            </a:r>
            <a:r>
              <a:rPr lang="en-US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55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FAE58D-EB5B-9093-3C1F-10203C98B765}"/>
              </a:ext>
            </a:extLst>
          </p:cNvPr>
          <p:cNvSpPr txBox="1"/>
          <p:nvPr/>
        </p:nvSpPr>
        <p:spPr>
          <a:xfrm>
            <a:off x="1799303" y="3244334"/>
            <a:ext cx="859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Fluid Simulation By Jos Stam Concept Coded By 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29A2B-A172-0FA4-53B4-459B837180D6}"/>
              </a:ext>
            </a:extLst>
          </p:cNvPr>
          <p:cNvSpPr txBox="1"/>
          <p:nvPr/>
        </p:nvSpPr>
        <p:spPr>
          <a:xfrm>
            <a:off x="3287486" y="2521402"/>
            <a:ext cx="561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My Project</a:t>
            </a:r>
          </a:p>
        </p:txBody>
      </p:sp>
    </p:spTree>
    <p:extLst>
      <p:ext uri="{BB962C8B-B14F-4D97-AF65-F5344CB8AC3E}">
        <p14:creationId xmlns:p14="http://schemas.microsoft.com/office/powerpoint/2010/main" val="4155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F2C3-6D1C-2841-5633-817BA09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545"/>
            <a:ext cx="10515600" cy="1242611"/>
          </a:xfrm>
        </p:spPr>
        <p:txBody>
          <a:bodyPr/>
          <a:lstStyle/>
          <a:p>
            <a:pPr algn="ctr"/>
            <a:r>
              <a:rPr lang="en-US" sz="4400" dirty="0"/>
              <a:t>Another Project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5578C-D952-AFD9-31C5-B12D6AF44BB2}"/>
              </a:ext>
            </a:extLst>
          </p:cNvPr>
          <p:cNvSpPr txBox="1"/>
          <p:nvPr/>
        </p:nvSpPr>
        <p:spPr>
          <a:xfrm>
            <a:off x="3048838" y="2272155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Fluid Particles (david.li)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4677-73E7-99C5-AD8F-D35BBA79D498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Fluid Simulation (amandaghassaei.com)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F24E-8D37-6BDE-A2E2-DDDE3068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0581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FB10-3BC6-19E6-9B28-8D267092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8C414-AA9F-900C-191A-B2FC0E5C7674}"/>
              </a:ext>
            </a:extLst>
          </p:cNvPr>
          <p:cNvSpPr txBox="1"/>
          <p:nvPr/>
        </p:nvSpPr>
        <p:spPr>
          <a:xfrm>
            <a:off x="838200" y="1854480"/>
            <a:ext cx="100743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Fluid Dynamics for Games, </a:t>
            </a:r>
            <a:r>
              <a:rPr lang="en-US" i="1" dirty="0"/>
              <a:t>Jos Stam, </a:t>
            </a:r>
            <a:r>
              <a:rPr lang="en-US" dirty="0"/>
              <a:t>Alias | wavefront, 210 King Street East</a:t>
            </a:r>
            <a:br>
              <a:rPr lang="en-US" dirty="0"/>
            </a:br>
            <a:r>
              <a:rPr lang="en-US" dirty="0"/>
              <a:t>Toronto, Ontario, Canada M5A 1J7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Grid-based Realtime Fluid Dynamics, </a:t>
            </a:r>
            <a:r>
              <a:rPr lang="en-US" i="1" dirty="0"/>
              <a:t>Stefan Marek, </a:t>
            </a:r>
            <a:r>
              <a:rPr lang="en-US" dirty="0"/>
              <a:t>Institute of Computer Graphics and Algorithms, TU Vienna, Austria, 0026455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Cowboy Programming: Game Development and General Hacking by the Old West, </a:t>
            </a:r>
            <a:r>
              <a:rPr lang="en-US" dirty="0"/>
              <a:t>Practical Fluid Mechanics, Filed under: Game Development, Inner Product — Mick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Fluid Simulation For Computer Graphics: A Tutorial in Grid Based and Particle Based Methods</a:t>
            </a:r>
            <a:br>
              <a:rPr lang="en-US" dirty="0"/>
            </a:br>
            <a:r>
              <a:rPr lang="en-US" i="1" dirty="0"/>
              <a:t>Colin </a:t>
            </a:r>
            <a:r>
              <a:rPr lang="en-US" i="1" dirty="0" err="1"/>
              <a:t>Braley</a:t>
            </a:r>
            <a:r>
              <a:rPr lang="en-US" dirty="0"/>
              <a:t>, </a:t>
            </a:r>
            <a:r>
              <a:rPr lang="en-US" i="1" dirty="0"/>
              <a:t>Adrian </a:t>
            </a:r>
            <a:r>
              <a:rPr lang="en-US" i="1" dirty="0" err="1"/>
              <a:t>Sandu</a:t>
            </a:r>
            <a:r>
              <a:rPr lang="en-US" i="1" dirty="0"/>
              <a:t>, </a:t>
            </a:r>
            <a:r>
              <a:rPr lang="en-US" dirty="0"/>
              <a:t>Virginia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06916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  <p:pic>
        <p:nvPicPr>
          <p:cNvPr id="5" name="Picture 4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B7359955-FE18-BD49-59BD-1C01FFA05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4"/>
          <a:stretch/>
        </p:blipFill>
        <p:spPr>
          <a:xfrm>
            <a:off x="3528352" y="1651994"/>
            <a:ext cx="5232991" cy="3554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92681-8C33-FAD3-6375-97C5BFD351D2}"/>
                  </a:ext>
                </a:extLst>
              </p:cNvPr>
              <p:cNvSpPr txBox="1"/>
              <p:nvPr/>
            </p:nvSpPr>
            <p:spPr>
              <a:xfrm>
                <a:off x="1573619" y="3244333"/>
                <a:ext cx="1318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92681-8C33-FAD3-6375-97C5BFD3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19" y="3244333"/>
                <a:ext cx="1318438" cy="369332"/>
              </a:xfrm>
              <a:prstGeom prst="rect">
                <a:avLst/>
              </a:prstGeom>
              <a:blipFill>
                <a:blip r:embed="rId4"/>
                <a:stretch>
                  <a:fillRect l="-370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FFE27405-36F6-594A-D24D-728FC07B7DD3}"/>
              </a:ext>
            </a:extLst>
          </p:cNvPr>
          <p:cNvSpPr/>
          <p:nvPr/>
        </p:nvSpPr>
        <p:spPr>
          <a:xfrm>
            <a:off x="2796363" y="1745714"/>
            <a:ext cx="637953" cy="33665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4F1A87-B60E-3DCA-D408-1B7D3E8C26F5}"/>
              </a:ext>
            </a:extLst>
          </p:cNvPr>
          <p:cNvSpPr/>
          <p:nvPr/>
        </p:nvSpPr>
        <p:spPr>
          <a:xfrm>
            <a:off x="6273209" y="2610292"/>
            <a:ext cx="1711842" cy="163741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5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What is Fluid Simulation?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EB58D-954A-732B-604A-BC28F02B7A5E}"/>
              </a:ext>
            </a:extLst>
          </p:cNvPr>
          <p:cNvCxnSpPr>
            <a:cxnSpLocks/>
          </p:cNvCxnSpPr>
          <p:nvPr/>
        </p:nvCxnSpPr>
        <p:spPr>
          <a:xfrm flipH="1">
            <a:off x="3955311" y="2169042"/>
            <a:ext cx="3434317" cy="10419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0E109D-484B-D449-0E5F-B6F00F7C5162}"/>
              </a:ext>
            </a:extLst>
          </p:cNvPr>
          <p:cNvCxnSpPr>
            <a:cxnSpLocks/>
          </p:cNvCxnSpPr>
          <p:nvPr/>
        </p:nvCxnSpPr>
        <p:spPr>
          <a:xfrm flipH="1" flipV="1">
            <a:off x="3955311" y="4105765"/>
            <a:ext cx="3434317" cy="11041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3A40B6-2F02-B815-42CF-0F1376C95F04}"/>
                  </a:ext>
                </a:extLst>
              </p:cNvPr>
              <p:cNvSpPr txBox="1"/>
              <p:nvPr/>
            </p:nvSpPr>
            <p:spPr>
              <a:xfrm>
                <a:off x="7636262" y="1984376"/>
                <a:ext cx="2078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3A40B6-2F02-B815-42CF-0F1376C9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62" y="1984376"/>
                <a:ext cx="207819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4D46CDC2-8C7F-8992-2A06-55C8BCBE0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1" t="26963" r="10621" b="26964"/>
          <a:stretch/>
        </p:blipFill>
        <p:spPr>
          <a:xfrm>
            <a:off x="6268373" y="2610291"/>
            <a:ext cx="1711843" cy="16374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5B77B-0859-9B9A-839C-55EA7F4A2065}"/>
              </a:ext>
            </a:extLst>
          </p:cNvPr>
          <p:cNvSpPr/>
          <p:nvPr/>
        </p:nvSpPr>
        <p:spPr>
          <a:xfrm>
            <a:off x="6273209" y="2610292"/>
            <a:ext cx="1711842" cy="163741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B19CF-506B-D219-E65F-4649C874F0E1}"/>
                  </a:ext>
                </a:extLst>
              </p:cNvPr>
              <p:cNvSpPr txBox="1"/>
              <p:nvPr/>
            </p:nvSpPr>
            <p:spPr>
              <a:xfrm>
                <a:off x="7636261" y="5209953"/>
                <a:ext cx="2217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B19CF-506B-D219-E65F-4649C874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61" y="5209953"/>
                <a:ext cx="22174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B7359955-FE18-BD49-59BD-1C01FFA05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6" t="28202" r="8096" b="22136"/>
          <a:stretch/>
        </p:blipFill>
        <p:spPr>
          <a:xfrm>
            <a:off x="1203817" y="1814971"/>
            <a:ext cx="3742660" cy="33949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5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3325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33386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4188545" y="307658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3598606" y="434514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5034118" y="342900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4385187" y="434585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2974261" y="363547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5034118" y="434585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4876802" y="418854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6725265" y="316567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65" y="316567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698689" y="493312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89" y="493312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6228723" y="519695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723" y="519695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3259754" y="270653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54" y="270653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BF69CF-2381-2794-B2C0-12034F48666C}"/>
                  </a:ext>
                </a:extLst>
              </p:cNvPr>
              <p:cNvSpPr txBox="1"/>
              <p:nvPr/>
            </p:nvSpPr>
            <p:spPr>
              <a:xfrm>
                <a:off x="6449953" y="1941704"/>
                <a:ext cx="4227877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BF69CF-2381-2794-B2C0-12034F48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53" y="1941704"/>
                <a:ext cx="4227877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AF8AC3A-B5D5-2B19-C633-B93DC8F88FFE}"/>
              </a:ext>
            </a:extLst>
          </p:cNvPr>
          <p:cNvSpPr txBox="1"/>
          <p:nvPr/>
        </p:nvSpPr>
        <p:spPr>
          <a:xfrm>
            <a:off x="7837536" y="1591339"/>
            <a:ext cx="178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2EC7-1DFE-91A1-0AD3-3EEB7BF5A7CB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</p:spTree>
    <p:extLst>
      <p:ext uri="{BB962C8B-B14F-4D97-AF65-F5344CB8AC3E}">
        <p14:creationId xmlns:p14="http://schemas.microsoft.com/office/powerpoint/2010/main" val="11947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/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/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/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blipFill>
                <a:blip r:embed="rId8"/>
                <a:stretch>
                  <a:fillRect l="-15789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/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5723FB-E866-5CF9-84B2-3CEDA6E606C5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</p:spTree>
    <p:extLst>
      <p:ext uri="{BB962C8B-B14F-4D97-AF65-F5344CB8AC3E}">
        <p14:creationId xmlns:p14="http://schemas.microsoft.com/office/powerpoint/2010/main" val="307696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2CD702D-17AF-4070-94E7-308F5E008DA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9C202D0-0AC8-458F-BFC3-376365E5A953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2058</Words>
  <Application>Microsoft Office PowerPoint</Application>
  <PresentationFormat>Widescreen</PresentationFormat>
  <Paragraphs>326</Paragraphs>
  <Slides>43</Slides>
  <Notes>34</Notes>
  <HiddenSlides>1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ElsevierGulliver</vt:lpstr>
      <vt:lpstr>Google Sans</vt:lpstr>
      <vt:lpstr>Linux Libertine</vt:lpstr>
      <vt:lpstr>Lucida Grande</vt:lpstr>
      <vt:lpstr>Roboto</vt:lpstr>
      <vt:lpstr>Wingdings</vt:lpstr>
      <vt:lpstr>Office Theme</vt:lpstr>
      <vt:lpstr>Fluid Simulation</vt:lpstr>
      <vt:lpstr>Quick Math Reminder</vt:lpstr>
      <vt:lpstr>Fluid Simulation</vt:lpstr>
      <vt:lpstr>Rendering</vt:lpstr>
      <vt:lpstr>Input</vt:lpstr>
      <vt:lpstr>What is Fluid Simulation?</vt:lpstr>
      <vt:lpstr>Single Particle Movement</vt:lpstr>
      <vt:lpstr>Single Particle Movement</vt:lpstr>
      <vt:lpstr>Single Particle Movement</vt:lpstr>
      <vt:lpstr>Single Particle Movement</vt:lpstr>
      <vt:lpstr>Lagrangian and Eulerian Viewpoints</vt:lpstr>
      <vt:lpstr>Millennium Prize Problems</vt:lpstr>
      <vt:lpstr>The Navier-Stokes Equations</vt:lpstr>
      <vt:lpstr>The Navier-Stokes Equations</vt:lpstr>
      <vt:lpstr>The Navier-Stokes Equations Condition</vt:lpstr>
      <vt:lpstr>Experiment Assumptions</vt:lpstr>
      <vt:lpstr>Fluid Density Field </vt:lpstr>
      <vt:lpstr>Step I : Adding Forces</vt:lpstr>
      <vt:lpstr>Step ii : Diffuse</vt:lpstr>
      <vt:lpstr>Step ii : Diffuse</vt:lpstr>
      <vt:lpstr>Smooth Diffuse (Attempt 3)</vt:lpstr>
      <vt:lpstr>Jos Stam Trick</vt:lpstr>
      <vt:lpstr>Sparse Linear system</vt:lpstr>
      <vt:lpstr>Gauss-Seidel relaxation</vt:lpstr>
      <vt:lpstr>Step ii : Diffuse</vt:lpstr>
      <vt:lpstr>Step ii : Diffuse</vt:lpstr>
      <vt:lpstr>Advection &amp; Backtrace Advection</vt:lpstr>
      <vt:lpstr>Advection</vt:lpstr>
      <vt:lpstr>Bilinear Interpolation</vt:lpstr>
      <vt:lpstr>Fluid Border Collision</vt:lpstr>
      <vt:lpstr>Fluid Velocity Field</vt:lpstr>
      <vt:lpstr>Velocity</vt:lpstr>
      <vt:lpstr>Pre-Projection</vt:lpstr>
      <vt:lpstr>Projection</vt:lpstr>
      <vt:lpstr>Helmholtz decomposition</vt:lpstr>
      <vt:lpstr>Post-Projection</vt:lpstr>
      <vt:lpstr>Visualization</vt:lpstr>
      <vt:lpstr>Blender Project</vt:lpstr>
      <vt:lpstr>Different Angle</vt:lpstr>
      <vt:lpstr>PowerPoint Presentation</vt:lpstr>
      <vt:lpstr>Another Project</vt:lpstr>
      <vt:lpstr>Thank you!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בשאר בשותי</dc:creator>
  <cp:lastModifiedBy>בשאר בשותי</cp:lastModifiedBy>
  <cp:revision>58</cp:revision>
  <dcterms:created xsi:type="dcterms:W3CDTF">2024-06-04T12:38:04Z</dcterms:created>
  <dcterms:modified xsi:type="dcterms:W3CDTF">2024-09-09T13:49:43Z</dcterms:modified>
</cp:coreProperties>
</file>